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5" r:id="rId2"/>
    <p:sldId id="286" r:id="rId3"/>
    <p:sldId id="287" r:id="rId4"/>
    <p:sldId id="288" r:id="rId5"/>
    <p:sldId id="293" r:id="rId6"/>
    <p:sldId id="292" r:id="rId7"/>
    <p:sldId id="296" r:id="rId8"/>
    <p:sldId id="295" r:id="rId9"/>
    <p:sldId id="298" r:id="rId10"/>
    <p:sldId id="329" r:id="rId11"/>
    <p:sldId id="300" r:id="rId12"/>
    <p:sldId id="301" r:id="rId13"/>
    <p:sldId id="302" r:id="rId14"/>
    <p:sldId id="304" r:id="rId15"/>
    <p:sldId id="306" r:id="rId16"/>
    <p:sldId id="307" r:id="rId17"/>
    <p:sldId id="311" r:id="rId18"/>
    <p:sldId id="312" r:id="rId19"/>
    <p:sldId id="313" r:id="rId20"/>
    <p:sldId id="316" r:id="rId21"/>
    <p:sldId id="322" r:id="rId22"/>
    <p:sldId id="323" r:id="rId23"/>
    <p:sldId id="327" r:id="rId24"/>
    <p:sldId id="321" r:id="rId25"/>
  </p:sldIdLst>
  <p:sldSz cx="9144000" cy="5143500" type="screen16x9"/>
  <p:notesSz cx="6858000" cy="9144000"/>
  <p:defaultTextStyle>
    <a:defPPr>
      <a:defRPr lang="pt-P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6">
          <p15:clr>
            <a:srgbClr val="A4A3A4"/>
          </p15:clr>
        </p15:guide>
        <p15:guide id="2" pos="3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ñate Vadillo, Marta" initials="DV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01"/>
    <a:srgbClr val="FFFFFF"/>
    <a:srgbClr val="0C7292"/>
    <a:srgbClr val="1098C2"/>
    <a:srgbClr val="0E82A6"/>
    <a:srgbClr val="F4B456"/>
    <a:srgbClr val="F7C67D"/>
    <a:srgbClr val="FCD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4" autoAdjust="0"/>
    <p:restoredTop sz="80892" autoAdjust="0"/>
  </p:normalViewPr>
  <p:slideViewPr>
    <p:cSldViewPr snapToGrid="0">
      <p:cViewPr>
        <p:scale>
          <a:sx n="80" d="100"/>
          <a:sy n="80" d="100"/>
        </p:scale>
        <p:origin x="-1140" y="-60"/>
      </p:cViewPr>
      <p:guideLst>
        <p:guide orient="horz" pos="2722"/>
        <p:guide pos="39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C3F01-FFF0-4F92-AD90-FF3DA71C9AC8}" type="datetimeFigureOut">
              <a:rPr lang="es-ES" smtClean="0"/>
              <a:pPr/>
              <a:t>29/10/2020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B38B-3A56-420A-A34A-ECEA4D4DF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32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C692-BED5-48BC-AA7F-BF7BA221C3B7}" type="datetimeFigureOut">
              <a:rPr lang="es-ES" smtClean="0"/>
              <a:pPr/>
              <a:t>29/10/2020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7999-C254-4021-A7EC-DF14C2BF30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7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1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07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3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1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66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67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1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12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92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93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89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7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5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49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31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26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19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7999-C254-4021-A7EC-DF14C2BF3099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790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547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52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58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66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32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41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2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pPr/>
              <a:t>29/10/2020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81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1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30.jpe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30.jpeg"/><Relationship Id="rId5" Type="http://schemas.openxmlformats.org/officeDocument/2006/relationships/image" Target="../media/image42.png"/><Relationship Id="rId10" Type="http://schemas.microsoft.com/office/2007/relationships/hdphoto" Target="../media/hdphoto1.wdp"/><Relationship Id="rId4" Type="http://schemas.openxmlformats.org/officeDocument/2006/relationships/image" Target="../media/image41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8.png"/><Relationship Id="rId10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28.jpeg"/><Relationship Id="rId4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26.png"/><Relationship Id="rId5" Type="http://schemas.openxmlformats.org/officeDocument/2006/relationships/image" Target="../media/image65.png"/><Relationship Id="rId15" Type="http://schemas.openxmlformats.org/officeDocument/2006/relationships/image" Target="../media/image71.png"/><Relationship Id="rId10" Type="http://schemas.openxmlformats.org/officeDocument/2006/relationships/image" Target="../media/image25.png"/><Relationship Id="rId4" Type="http://schemas.openxmlformats.org/officeDocument/2006/relationships/image" Target="../media/image64.png"/><Relationship Id="rId9" Type="http://schemas.openxmlformats.org/officeDocument/2006/relationships/image" Target="../media/image24.jpe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8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343150"/>
            <a:ext cx="9144000" cy="1821180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10"/>
          <p:cNvSpPr txBox="1"/>
          <p:nvPr/>
        </p:nvSpPr>
        <p:spPr>
          <a:xfrm>
            <a:off x="637574" y="2451110"/>
            <a:ext cx="786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dirty="0">
                <a:solidFill>
                  <a:srgbClr val="FFFFFF"/>
                </a:solidFill>
              </a:rPr>
              <a:t>Geocodificador y la Base de Datos de </a:t>
            </a:r>
            <a:r>
              <a:rPr lang="es-ES" sz="2800" b="1" dirty="0" err="1">
                <a:solidFill>
                  <a:srgbClr val="FFFFFF"/>
                </a:solidFill>
              </a:rPr>
              <a:t>CartoCiudad</a:t>
            </a:r>
            <a:endParaRPr lang="es-ES" sz="2800" b="1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3600" y="3337888"/>
            <a:ext cx="2773460" cy="56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>
                <a:solidFill>
                  <a:schemeClr val="tx1"/>
                </a:solidFill>
              </a:rPr>
              <a:t>Beatriz Brenes </a:t>
            </a:r>
            <a:r>
              <a:rPr lang="es-ES" sz="1800" b="1" dirty="0" smtClean="0">
                <a:solidFill>
                  <a:schemeClr val="tx1"/>
                </a:solidFill>
              </a:rPr>
              <a:t>Fernández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+mj-lt"/>
              </a:rPr>
              <a:t>bbrenes@fomento.es</a:t>
            </a:r>
            <a:endParaRPr lang="pt-B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247008" y="342170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2994" y="3354259"/>
            <a:ext cx="3266855" cy="5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</a:rPr>
              <a:t>Patricia Trigo </a:t>
            </a:r>
            <a:r>
              <a:rPr lang="es-ES" sz="1800" b="1" dirty="0" err="1" smtClean="0">
                <a:solidFill>
                  <a:schemeClr val="tx1"/>
                </a:solidFill>
              </a:rPr>
              <a:t>Gambaro-Espuig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+mj-lt"/>
              </a:rPr>
              <a:t>patricia.trigo@madird.org</a:t>
            </a:r>
          </a:p>
        </p:txBody>
      </p:sp>
      <p:sp>
        <p:nvSpPr>
          <p:cNvPr id="15" name="Oval 4"/>
          <p:cNvSpPr/>
          <p:nvPr/>
        </p:nvSpPr>
        <p:spPr>
          <a:xfrm>
            <a:off x="3026403" y="342170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18165" y="3354259"/>
            <a:ext cx="2270540" cy="5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</a:rPr>
              <a:t>Itziar Doñate Vadillo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+mj-lt"/>
              </a:rPr>
              <a:t>itziar.donate@cnig.es</a:t>
            </a:r>
            <a:endParaRPr lang="pt-B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4"/>
          <p:cNvSpPr/>
          <p:nvPr/>
        </p:nvSpPr>
        <p:spPr>
          <a:xfrm>
            <a:off x="6291573" y="342170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" y="-28699"/>
            <a:ext cx="9159240" cy="2344942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 cstate="print"/>
          <a:srcRect t="7217"/>
          <a:stretch>
            <a:fillRect/>
          </a:stretch>
        </p:blipFill>
        <p:spPr>
          <a:xfrm>
            <a:off x="1040" y="4207393"/>
            <a:ext cx="9152485" cy="936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7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5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6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02.1 Nuevas </a:t>
            </a:r>
            <a:r>
              <a:rPr lang="es-ES_tradnl" sz="2000" b="1" kern="0" spc="-12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direcciones_Diferencias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r="5832"/>
          <a:stretch/>
        </p:blipFill>
        <p:spPr>
          <a:xfrm>
            <a:off x="5304731" y="1412156"/>
            <a:ext cx="3591620" cy="219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9126" y="1429027"/>
            <a:ext cx="3581400" cy="218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53"/>
          <p:cNvSpPr/>
          <p:nvPr/>
        </p:nvSpPr>
        <p:spPr>
          <a:xfrm>
            <a:off x="582288" y="745308"/>
            <a:ext cx="25571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CartoCiudad</a:t>
            </a:r>
            <a:r>
              <a:rPr lang="es-ES_tradnl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-RT-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71"/>
          <p:cNvSpPr/>
          <p:nvPr/>
        </p:nvSpPr>
        <p:spPr>
          <a:xfrm>
            <a:off x="5431322" y="1131944"/>
            <a:ext cx="382697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Geometría puntual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4"/>
          <p:cNvSpPr/>
          <p:nvPr/>
        </p:nvSpPr>
        <p:spPr>
          <a:xfrm>
            <a:off x="5304730" y="119939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ángulo 68"/>
          <p:cNvSpPr/>
          <p:nvPr/>
        </p:nvSpPr>
        <p:spPr>
          <a:xfrm>
            <a:off x="672864" y="1131944"/>
            <a:ext cx="237600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Geometría lineal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val 4"/>
          <p:cNvSpPr/>
          <p:nvPr/>
        </p:nvSpPr>
        <p:spPr>
          <a:xfrm>
            <a:off x="546272" y="119939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ángulo 68"/>
          <p:cNvSpPr/>
          <p:nvPr/>
        </p:nvSpPr>
        <p:spPr>
          <a:xfrm>
            <a:off x="745717" y="4090784"/>
            <a:ext cx="237600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Descarga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val 4"/>
          <p:cNvSpPr/>
          <p:nvPr/>
        </p:nvSpPr>
        <p:spPr>
          <a:xfrm>
            <a:off x="619125" y="415823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ángulo 71"/>
          <p:cNvSpPr/>
          <p:nvPr/>
        </p:nvSpPr>
        <p:spPr>
          <a:xfrm>
            <a:off x="5449049" y="4109834"/>
            <a:ext cx="382697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descarga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322457" y="417728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53"/>
          <p:cNvSpPr/>
          <p:nvPr/>
        </p:nvSpPr>
        <p:spPr>
          <a:xfrm>
            <a:off x="5322457" y="745307"/>
            <a:ext cx="25571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Fuentes locales / Catastro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02.1 Nuevas direcciones_Metodología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82288" y="745308"/>
            <a:ext cx="25571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Acceso a datos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2" descr="C:\Users\pcnig015\Downloads\descarga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1" y="1438757"/>
            <a:ext cx="588730" cy="5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pcnig015\Downloads\imag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4" t="26540" r="4537" b="5473"/>
          <a:stretch/>
        </p:blipFill>
        <p:spPr bwMode="auto">
          <a:xfrm>
            <a:off x="1736953" y="1462352"/>
            <a:ext cx="429675" cy="5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pcnig015\Downloads\serviciosogc_inspire-wfs161x172_tcm30-1751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9" y="2614807"/>
            <a:ext cx="672961" cy="6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pcnig015\Downloads\descarga_tcm30-1751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673986" y="2645282"/>
            <a:ext cx="580205" cy="5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pcnig015\Desktop\rioj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00044" y="3797287"/>
            <a:ext cx="1324949" cy="43153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Oval 4"/>
          <p:cNvSpPr/>
          <p:nvPr/>
        </p:nvSpPr>
        <p:spPr>
          <a:xfrm>
            <a:off x="582288" y="1170758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792700" y="1085309"/>
            <a:ext cx="137392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Ficheros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Oval 4"/>
          <p:cNvSpPr/>
          <p:nvPr/>
        </p:nvSpPr>
        <p:spPr>
          <a:xfrm>
            <a:off x="582288" y="2373020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92700" y="2287571"/>
            <a:ext cx="1927102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Servicio de descarga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Oval 4"/>
          <p:cNvSpPr/>
          <p:nvPr/>
        </p:nvSpPr>
        <p:spPr>
          <a:xfrm>
            <a:off x="582288" y="3565373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792700" y="3479924"/>
            <a:ext cx="2239522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Aportadas por organismos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3287500" y="745308"/>
            <a:ext cx="5460260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Metodología – Procesos automáticos con herramientas ETL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3287500" y="1128307"/>
            <a:ext cx="546026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FASE I – Normalización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3459700" y="1503142"/>
            <a:ext cx="237600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CartoCiudad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Oval 4"/>
          <p:cNvSpPr/>
          <p:nvPr/>
        </p:nvSpPr>
        <p:spPr>
          <a:xfrm>
            <a:off x="3333108" y="1570591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6241000" y="1503142"/>
            <a:ext cx="237600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Fuentes locales / Catastro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Oval 4"/>
          <p:cNvSpPr/>
          <p:nvPr/>
        </p:nvSpPr>
        <p:spPr>
          <a:xfrm>
            <a:off x="6114408" y="1570591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7 Rectángulo"/>
          <p:cNvSpPr/>
          <p:nvPr/>
        </p:nvSpPr>
        <p:spPr>
          <a:xfrm>
            <a:off x="3234047" y="1798827"/>
            <a:ext cx="2435233" cy="132343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 smtClean="0">
                <a:solidFill>
                  <a:srgbClr val="000000"/>
                </a:solidFill>
                <a:latin typeface="Calibri"/>
              </a:rPr>
              <a:t>Se 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eliminan acentos</a:t>
            </a:r>
          </a:p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>
                <a:solidFill>
                  <a:srgbClr val="000000"/>
                </a:solidFill>
                <a:latin typeface="Calibri"/>
              </a:rPr>
              <a:t>Se </a:t>
            </a:r>
            <a:r>
              <a:rPr lang="es-ES" sz="1400" dirty="0" smtClean="0">
                <a:solidFill>
                  <a:srgbClr val="000000"/>
                </a:solidFill>
                <a:latin typeface="Calibri"/>
              </a:rPr>
              <a:t>eliminan artículos 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y paréntesis </a:t>
            </a:r>
            <a:endParaRPr lang="es-ES" sz="1400" dirty="0" smtClean="0">
              <a:solidFill>
                <a:srgbClr val="000000"/>
              </a:solidFill>
              <a:latin typeface="Calibri"/>
            </a:endParaRPr>
          </a:p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 smtClean="0">
                <a:solidFill>
                  <a:srgbClr val="000000"/>
                </a:solidFill>
                <a:latin typeface="Calibri"/>
              </a:rPr>
              <a:t>Separación 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es-ES" sz="1400" dirty="0" smtClean="0">
                <a:solidFill>
                  <a:srgbClr val="000000"/>
                </a:solidFill>
                <a:latin typeface="Calibri"/>
              </a:rPr>
              <a:t>nombres castellano / local</a:t>
            </a:r>
            <a:endParaRPr lang="es-ES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7 Rectángulo"/>
          <p:cNvSpPr/>
          <p:nvPr/>
        </p:nvSpPr>
        <p:spPr>
          <a:xfrm>
            <a:off x="6030588" y="1798827"/>
            <a:ext cx="2435233" cy="81560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 smtClean="0">
                <a:solidFill>
                  <a:srgbClr val="000000"/>
                </a:solidFill>
                <a:latin typeface="Calibri"/>
              </a:rPr>
              <a:t>Diferente en cada caso</a:t>
            </a:r>
          </a:p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dirty="0" smtClean="0">
                <a:solidFill>
                  <a:srgbClr val="000000"/>
                </a:solidFill>
                <a:latin typeface="Calibri"/>
              </a:rPr>
              <a:t>Siempre separación de nombres castellano / local</a:t>
            </a:r>
            <a:endParaRPr lang="es-ES" sz="14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6" name="Conector recto 75"/>
          <p:cNvCxnSpPr/>
          <p:nvPr/>
        </p:nvCxnSpPr>
        <p:spPr>
          <a:xfrm rot="16200000">
            <a:off x="4546761" y="2869615"/>
            <a:ext cx="273600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pic>
        <p:nvPicPr>
          <p:cNvPr id="77" name="Picture 3"/>
          <p:cNvPicPr>
            <a:picLocks noChangeAspect="1"/>
          </p:cNvPicPr>
          <p:nvPr/>
        </p:nvPicPr>
        <p:blipFill rotWithShape="1">
          <a:blip r:embed="rId8" cstate="print"/>
          <a:srcRect r="62774" b="91771"/>
          <a:stretch/>
        </p:blipFill>
        <p:spPr>
          <a:xfrm>
            <a:off x="3234047" y="3565373"/>
            <a:ext cx="2427614" cy="27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287500" y="4105398"/>
            <a:ext cx="4897211" cy="5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" descr="C:\Users\pcnig015\Desktop\vasco.jpg"/>
          <p:cNvPicPr>
            <a:picLocks noChangeAspect="1"/>
          </p:cNvPicPr>
          <p:nvPr/>
        </p:nvPicPr>
        <p:blipFill rotWithShape="1">
          <a:blip r:embed="rId10" cstate="print"/>
          <a:srcRect t="7032" b="15682"/>
          <a:stretch/>
        </p:blipFill>
        <p:spPr>
          <a:xfrm>
            <a:off x="582288" y="4265240"/>
            <a:ext cx="1272463" cy="51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02.1 Nuevas direcciones_Metodología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82288" y="745308"/>
            <a:ext cx="25571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Acceso a datos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2" descr="C:\Users\pcnig015\Downloads\descarga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1" y="1438757"/>
            <a:ext cx="588730" cy="5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pcnig015\Downloads\imag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4" t="26540" r="4537" b="5473"/>
          <a:stretch/>
        </p:blipFill>
        <p:spPr bwMode="auto">
          <a:xfrm>
            <a:off x="1736953" y="1462352"/>
            <a:ext cx="429675" cy="5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pcnig015\Downloads\serviciosogc_inspire-wfs161x172_tcm30-1751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9" y="2614807"/>
            <a:ext cx="672961" cy="6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pcnig015\Downloads\descarga_tcm30-1751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673986" y="2645282"/>
            <a:ext cx="580205" cy="5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pcnig015\Desktop\rioj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90288" y="3793831"/>
            <a:ext cx="1324949" cy="43153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Oval 4"/>
          <p:cNvSpPr/>
          <p:nvPr/>
        </p:nvSpPr>
        <p:spPr>
          <a:xfrm>
            <a:off x="582288" y="1170758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792700" y="1085309"/>
            <a:ext cx="137392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Ficheros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Oval 4"/>
          <p:cNvSpPr/>
          <p:nvPr/>
        </p:nvSpPr>
        <p:spPr>
          <a:xfrm>
            <a:off x="582288" y="2373020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92700" y="2287571"/>
            <a:ext cx="1927102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Servicio de descarga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Oval 4"/>
          <p:cNvSpPr/>
          <p:nvPr/>
        </p:nvSpPr>
        <p:spPr>
          <a:xfrm>
            <a:off x="582288" y="3565373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792700" y="3479924"/>
            <a:ext cx="2239522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Aportadas por organismos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3287500" y="745308"/>
            <a:ext cx="5460260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Metodología – Procesos automáticos con herramientas ETL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3287500" y="1128307"/>
            <a:ext cx="546026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FASE II – Comparativa de datos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3459700" y="1503142"/>
            <a:ext cx="237600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Zona de influencia 25m</a:t>
            </a:r>
            <a:endParaRPr lang="es-ES" sz="16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Oval 4"/>
          <p:cNvSpPr/>
          <p:nvPr/>
        </p:nvSpPr>
        <p:spPr>
          <a:xfrm>
            <a:off x="3333108" y="1570591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59700" y="1742276"/>
            <a:ext cx="218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_tradnl" sz="1600" dirty="0" smtClean="0"/>
              <a:t>Encuentra punto</a:t>
            </a:r>
            <a:endParaRPr lang="es-ES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459700" y="2031403"/>
            <a:ext cx="218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_tradnl" sz="1600" dirty="0" smtClean="0"/>
              <a:t>No encuentra punto</a:t>
            </a:r>
            <a:endParaRPr lang="es-ES" sz="16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275972" y="1742276"/>
            <a:ext cx="247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E01"/>
              </a:buClr>
            </a:pPr>
            <a:r>
              <a:rPr lang="es-ES_tradnl" sz="1600" dirty="0"/>
              <a:t>c</a:t>
            </a:r>
            <a:r>
              <a:rPr lang="es-ES_tradnl" sz="1600" dirty="0" smtClean="0"/>
              <a:t>omparativa nombre ≥75%</a:t>
            </a:r>
            <a:endParaRPr lang="es-ES" sz="16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275972" y="2031403"/>
            <a:ext cx="23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E01"/>
              </a:buClr>
            </a:pPr>
            <a:r>
              <a:rPr lang="es-ES_tradnl" sz="1600" dirty="0" smtClean="0"/>
              <a:t>se incluye</a:t>
            </a:r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3287500" y="2357098"/>
            <a:ext cx="5460260" cy="1368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14 CuadroTexto"/>
          <p:cNvSpPr txBox="1"/>
          <p:nvPr/>
        </p:nvSpPr>
        <p:spPr>
          <a:xfrm>
            <a:off x="6016892" y="2472817"/>
            <a:ext cx="2596432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defPPr>
              <a:defRPr lang="pt-PT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none" spc="0" baseline="0">
                <a:solidFill>
                  <a:srgbClr val="0C7292"/>
                </a:solidFill>
                <a:uFillTx/>
                <a:latin typeface="Calibri"/>
              </a:defRPr>
            </a:lvl1pPr>
          </a:lstStyle>
          <a:p>
            <a:r>
              <a:rPr lang="es-ES" dirty="0" smtClean="0"/>
              <a:t>Cartociudad-RT- Normalizado</a:t>
            </a:r>
            <a:endParaRPr lang="es-ES" dirty="0"/>
          </a:p>
        </p:txBody>
      </p:sp>
      <p:sp>
        <p:nvSpPr>
          <p:cNvPr id="46" name="14 CuadroTexto"/>
          <p:cNvSpPr txBox="1"/>
          <p:nvPr/>
        </p:nvSpPr>
        <p:spPr>
          <a:xfrm>
            <a:off x="3620190" y="2422263"/>
            <a:ext cx="1919550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defPPr>
              <a:defRPr lang="pt-PT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none" spc="0" baseline="0">
                <a:solidFill>
                  <a:srgbClr val="0C7292"/>
                </a:solidFill>
                <a:uFillTx/>
                <a:latin typeface="Calibri"/>
              </a:defRPr>
            </a:lvl1pPr>
          </a:lstStyle>
          <a:p>
            <a:r>
              <a:rPr lang="es-ES" dirty="0"/>
              <a:t>LOCAL Normalizado</a:t>
            </a:r>
          </a:p>
        </p:txBody>
      </p:sp>
      <p:sp>
        <p:nvSpPr>
          <p:cNvPr id="47" name="47 Flecha izquierda y derecha"/>
          <p:cNvSpPr/>
          <p:nvPr/>
        </p:nvSpPr>
        <p:spPr>
          <a:xfrm>
            <a:off x="5488575" y="2484731"/>
            <a:ext cx="324000" cy="21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0C7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pic>
        <p:nvPicPr>
          <p:cNvPr id="48" name="Picture 5" descr="C:\Users\pcnig015\Downloads\descarg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41296" y="2777119"/>
            <a:ext cx="1337622" cy="845107"/>
          </a:xfrm>
          <a:prstGeom prst="roundRect">
            <a:avLst/>
          </a:prstGeom>
          <a:noFill/>
          <a:ln w="12700">
            <a:noFill/>
          </a:ln>
        </p:spPr>
      </p:pic>
      <p:sp>
        <p:nvSpPr>
          <p:cNvPr id="53" name="14 CuadroTexto"/>
          <p:cNvSpPr txBox="1"/>
          <p:nvPr/>
        </p:nvSpPr>
        <p:spPr>
          <a:xfrm>
            <a:off x="6016892" y="3198945"/>
            <a:ext cx="1919550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 smtClean="0">
                <a:solidFill>
                  <a:srgbClr val="0C7292"/>
                </a:solidFill>
                <a:uFillTx/>
                <a:latin typeface="Calibri"/>
              </a:rPr>
              <a:t>LOCAL</a:t>
            </a:r>
            <a:r>
              <a:rPr lang="es-ES" sz="1600" b="1" i="0" u="none" strike="noStrike" kern="1200" cap="none" spc="0" dirty="0" smtClean="0">
                <a:solidFill>
                  <a:srgbClr val="0C7292"/>
                </a:solidFill>
                <a:uFillTx/>
                <a:latin typeface="Calibri"/>
              </a:rPr>
              <a:t> </a:t>
            </a:r>
            <a:r>
              <a:rPr lang="es-ES" sz="1600" b="1" i="0" u="none" strike="noStrike" kern="0" cap="none" spc="0" baseline="0" dirty="0" smtClean="0">
                <a:solidFill>
                  <a:srgbClr val="0C7292"/>
                </a:solidFill>
                <a:uFillTx/>
                <a:latin typeface="Calibri"/>
              </a:rPr>
              <a:t>Normalizado</a:t>
            </a:r>
            <a:endParaRPr lang="es-ES" sz="1600" b="1" i="0" u="none" strike="noStrike" kern="1200" cap="none" spc="0" baseline="0" dirty="0">
              <a:solidFill>
                <a:srgbClr val="0C7292"/>
              </a:solidFill>
              <a:uFillTx/>
              <a:latin typeface="Calibri"/>
            </a:endParaRPr>
          </a:p>
        </p:txBody>
      </p:sp>
      <p:sp>
        <p:nvSpPr>
          <p:cNvPr id="70" name="47 Flecha izquierda y derecha"/>
          <p:cNvSpPr/>
          <p:nvPr/>
        </p:nvSpPr>
        <p:spPr>
          <a:xfrm>
            <a:off x="5488575" y="3104423"/>
            <a:ext cx="324000" cy="21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0C7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600700" y="1911553"/>
            <a:ext cx="541020" cy="0"/>
          </a:xfrm>
          <a:prstGeom prst="straightConnector1">
            <a:avLst/>
          </a:prstGeom>
          <a:ln>
            <a:solidFill>
              <a:srgbClr val="0C7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/>
          <p:nvPr/>
        </p:nvCxnSpPr>
        <p:spPr>
          <a:xfrm flipV="1">
            <a:off x="5600700" y="2200680"/>
            <a:ext cx="541020" cy="0"/>
          </a:xfrm>
          <a:prstGeom prst="straightConnector1">
            <a:avLst/>
          </a:prstGeom>
          <a:ln>
            <a:solidFill>
              <a:srgbClr val="0C7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79"/>
          <p:cNvSpPr/>
          <p:nvPr/>
        </p:nvSpPr>
        <p:spPr>
          <a:xfrm>
            <a:off x="3741296" y="4195324"/>
            <a:ext cx="5006464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Actualización semestral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2667" y1="1333" x2="71556" y2="92444"/>
                        <a14:foregroundMark x1="88000" y1="17333" x2="4444" y2="68889"/>
                        <a14:foregroundMark x1="4889" y1="30222" x2="94667" y2="65333"/>
                        <a14:foregroundMark x1="72000" y1="34667" x2="11556" y2="85333"/>
                        <a14:foregroundMark x1="25333" y1="13778" x2="57778" y2="90222"/>
                        <a14:foregroundMark x1="82222" y1="45778" x2="12889" y2="67556"/>
                        <a14:foregroundMark x1="37778" y1="24444" x2="62222" y2="80000"/>
                        <a14:foregroundMark x1="64444" y1="20444" x2="39111" y2="7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5091" y="4225365"/>
            <a:ext cx="333661" cy="333661"/>
          </a:xfrm>
          <a:prstGeom prst="rect">
            <a:avLst/>
          </a:prstGeom>
          <a:ln>
            <a:noFill/>
          </a:ln>
        </p:spPr>
      </p:pic>
      <p:sp>
        <p:nvSpPr>
          <p:cNvPr id="82" name="Rectángulo 81"/>
          <p:cNvSpPr/>
          <p:nvPr/>
        </p:nvSpPr>
        <p:spPr>
          <a:xfrm>
            <a:off x="3297786" y="4195504"/>
            <a:ext cx="428270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Triángulo isósceles 82"/>
          <p:cNvSpPr/>
          <p:nvPr/>
        </p:nvSpPr>
        <p:spPr>
          <a:xfrm rot="10800000" flipH="1">
            <a:off x="5655965" y="3632226"/>
            <a:ext cx="723332" cy="232012"/>
          </a:xfrm>
          <a:prstGeom prst="triangle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ángulo 83"/>
          <p:cNvSpPr/>
          <p:nvPr/>
        </p:nvSpPr>
        <p:spPr>
          <a:xfrm>
            <a:off x="3287500" y="3867408"/>
            <a:ext cx="546026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1.000.000  Direcciones nuevas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5" descr="C:\Users\pcnig015\Desktop\vasco.jpg"/>
          <p:cNvPicPr>
            <a:picLocks noChangeAspect="1"/>
          </p:cNvPicPr>
          <p:nvPr/>
        </p:nvPicPr>
        <p:blipFill rotWithShape="1">
          <a:blip r:embed="rId11" cstate="print"/>
          <a:srcRect t="7032" b="15682"/>
          <a:stretch/>
        </p:blipFill>
        <p:spPr>
          <a:xfrm>
            <a:off x="709465" y="4302888"/>
            <a:ext cx="1272463" cy="5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14 CuadroTexto"/>
          <p:cNvSpPr txBox="1"/>
          <p:nvPr/>
        </p:nvSpPr>
        <p:spPr>
          <a:xfrm>
            <a:off x="6016892" y="2913217"/>
            <a:ext cx="2596432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defPPr>
              <a:defRPr lang="pt-PT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none" spc="0" baseline="0">
                <a:solidFill>
                  <a:srgbClr val="0C7292"/>
                </a:solidFill>
                <a:uFillTx/>
                <a:latin typeface="Calibri"/>
              </a:defRPr>
            </a:lvl1pPr>
          </a:lstStyle>
          <a:p>
            <a:r>
              <a:rPr lang="es-ES" dirty="0" smtClean="0"/>
              <a:t>Cartociudad-RT- Normalizado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8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02.2 Nuevos POIs _ Fuentes anteriores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6585" y="841823"/>
            <a:ext cx="576555" cy="156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07225" y="2546015"/>
            <a:ext cx="2016599" cy="22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25116" y="2546015"/>
            <a:ext cx="1194969" cy="33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107225" y="841823"/>
            <a:ext cx="518370" cy="15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28 Rectángulo"/>
          <p:cNvSpPr/>
          <p:nvPr/>
        </p:nvSpPr>
        <p:spPr>
          <a:xfrm>
            <a:off x="1289669" y="800240"/>
            <a:ext cx="2627227" cy="15081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>
                <a:solidFill>
                  <a:schemeClr val="accent2"/>
                </a:solidFill>
              </a:rPr>
              <a:t>BTN25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Edificios religiosos y singulares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Instalaciones recreativas</a:t>
            </a:r>
          </a:p>
        </p:txBody>
      </p:sp>
      <p:sp>
        <p:nvSpPr>
          <p:cNvPr id="49" name="29 Rectángulo"/>
          <p:cNvSpPr/>
          <p:nvPr/>
        </p:nvSpPr>
        <p:spPr>
          <a:xfrm>
            <a:off x="1289669" y="2737833"/>
            <a:ext cx="2627227" cy="15696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</a:pPr>
            <a:r>
              <a:rPr lang="es-ES_tradnl" sz="1600" b="1" kern="0" dirty="0">
                <a:solidFill>
                  <a:schemeClr val="accent2"/>
                </a:solidFill>
              </a:rPr>
              <a:t>RT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Puertos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Estaciones de FFCC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Aeropuertos</a:t>
            </a:r>
          </a:p>
        </p:txBody>
      </p:sp>
      <p:sp>
        <p:nvSpPr>
          <p:cNvPr id="50" name="30 Rectángulo"/>
          <p:cNvSpPr/>
          <p:nvPr/>
        </p:nvSpPr>
        <p:spPr>
          <a:xfrm>
            <a:off x="4896671" y="841823"/>
            <a:ext cx="2627227" cy="1200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</a:pPr>
            <a:r>
              <a:rPr lang="es-ES" sz="1600" b="1" kern="0" dirty="0">
                <a:solidFill>
                  <a:schemeClr val="accent2"/>
                </a:solidFill>
              </a:rPr>
              <a:t>NGBE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Distritos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Barrios</a:t>
            </a:r>
          </a:p>
        </p:txBody>
      </p:sp>
      <p:sp>
        <p:nvSpPr>
          <p:cNvPr id="51" name="31 Rectángulo"/>
          <p:cNvSpPr/>
          <p:nvPr/>
        </p:nvSpPr>
        <p:spPr>
          <a:xfrm>
            <a:off x="4107225" y="2770173"/>
            <a:ext cx="20165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chemeClr val="accent2"/>
                </a:solidFill>
              </a:rPr>
              <a:t>NCO</a:t>
            </a:r>
          </a:p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Albergues juveniles (REAJ)</a:t>
            </a:r>
          </a:p>
          <a:p>
            <a:pPr marL="285750" lvl="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>
                <a:solidFill>
                  <a:srgbClr val="000000"/>
                </a:solidFill>
                <a:latin typeface="Calibri"/>
              </a:rPr>
              <a:t>Paradores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32 Rectángulo"/>
          <p:cNvSpPr/>
          <p:nvPr/>
        </p:nvSpPr>
        <p:spPr>
          <a:xfrm>
            <a:off x="6725117" y="2770173"/>
            <a:ext cx="1801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chemeClr val="accent2"/>
                </a:solidFill>
              </a:rPr>
              <a:t>MITECO</a:t>
            </a:r>
          </a:p>
          <a:p>
            <a:pPr marL="28575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Estaciones de Servicios</a:t>
            </a:r>
          </a:p>
        </p:txBody>
      </p:sp>
      <p:grpSp>
        <p:nvGrpSpPr>
          <p:cNvPr id="73" name="47 Grupo"/>
          <p:cNvGrpSpPr/>
          <p:nvPr/>
        </p:nvGrpSpPr>
        <p:grpSpPr>
          <a:xfrm>
            <a:off x="446586" y="2737833"/>
            <a:ext cx="576554" cy="1622204"/>
            <a:chOff x="7596943" y="1157332"/>
            <a:chExt cx="985227" cy="2637750"/>
          </a:xfrm>
        </p:grpSpPr>
        <p:pic>
          <p:nvPicPr>
            <p:cNvPr id="74" name="Picture 9" descr="C:\Users\pcnig015\Downloads\red_carreteras_madrid.jpg"/>
            <p:cNvPicPr>
              <a:picLocks noChangeAspect="1"/>
            </p:cNvPicPr>
            <p:nvPr/>
          </p:nvPicPr>
          <p:blipFill>
            <a:blip r:embed="rId7" cstate="print"/>
            <a:srcRect t="13914"/>
            <a:stretch>
              <a:fillRect/>
            </a:stretch>
          </p:blipFill>
          <p:spPr>
            <a:xfrm>
              <a:off x="7599382" y="3135754"/>
              <a:ext cx="981312" cy="65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1" descr="C:\Users\pcnig006\AppData\Local\Microsoft\Windows\Temporary Internet Files\Content.IE5\HVX2SMRU\800px-Boeing_707-3F5C,_TAP_-_Transportes_Aereos_Portugueses_AN0973479[1]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7599380" y="2476426"/>
              <a:ext cx="981313" cy="65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2" descr="http://www.eoi.es/blogs/sostenibilidad/files/2013/02/tren_ave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7596943" y="1817098"/>
              <a:ext cx="983751" cy="65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4" descr="http://cruceros.muchoviaje.com/content/groups/public/documents/mc_imagenes/Barco.582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>
            <a:xfrm>
              <a:off x="7599381" y="1157332"/>
              <a:ext cx="982789" cy="6597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32 Rectángulo"/>
          <p:cNvSpPr/>
          <p:nvPr/>
        </p:nvSpPr>
        <p:spPr>
          <a:xfrm>
            <a:off x="4107225" y="4012515"/>
            <a:ext cx="29718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 smtClean="0">
                <a:solidFill>
                  <a:schemeClr val="accent2"/>
                </a:solidFill>
              </a:rPr>
              <a:t>OTRAS FUENTES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Centros sanitarios y educativos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5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0" grpId="0"/>
      <p:bldP spid="51" grpId="0"/>
      <p:bldP spid="52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02.2 Nuevos POIs _ Análisis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82288" y="745308"/>
            <a:ext cx="25571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91915" y="1242726"/>
            <a:ext cx="2431345" cy="3114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Gran cantidad de puntos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6919" y="1106061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1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038035" y="1242726"/>
            <a:ext cx="2431345" cy="3114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Actualizados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743039" y="1106061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2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82288" y="1877970"/>
            <a:ext cx="25571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Análisis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5 Rectángulo"/>
          <p:cNvSpPr/>
          <p:nvPr/>
        </p:nvSpPr>
        <p:spPr>
          <a:xfrm>
            <a:off x="582288" y="2760381"/>
            <a:ext cx="4074445" cy="193899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 smtClean="0"/>
              <a:t>De todas las fuentes la </a:t>
            </a:r>
            <a:r>
              <a:rPr lang="es-ES" sz="1600" b="1" kern="0" dirty="0" smtClean="0"/>
              <a:t>BTN25</a:t>
            </a:r>
            <a:r>
              <a:rPr lang="es-ES" sz="1600" kern="0" dirty="0" smtClean="0"/>
              <a:t> es la que tiene </a:t>
            </a:r>
            <a:r>
              <a:rPr lang="es-ES" sz="1600" b="1" kern="0" dirty="0" smtClean="0"/>
              <a:t>mayor </a:t>
            </a:r>
            <a:r>
              <a:rPr lang="es-ES" sz="1600" b="1" kern="0" dirty="0"/>
              <a:t>clasificación </a:t>
            </a:r>
            <a:r>
              <a:rPr lang="es-ES" sz="1600" b="1" kern="0" dirty="0" smtClean="0"/>
              <a:t>de datos </a:t>
            </a:r>
            <a:r>
              <a:rPr lang="es-ES" sz="1600" kern="0" dirty="0" smtClean="0"/>
              <a:t>y esto nos permite prescindir de otras fuentes y así ser </a:t>
            </a:r>
            <a:r>
              <a:rPr lang="es-ES" sz="1600" b="1" kern="0" dirty="0" smtClean="0"/>
              <a:t>más eficientes </a:t>
            </a:r>
            <a:r>
              <a:rPr lang="es-ES" sz="1600" kern="0" dirty="0" smtClean="0"/>
              <a:t>con un menor número de fuentes</a:t>
            </a:r>
            <a:endParaRPr lang="es-ES" sz="1600" kern="0" dirty="0"/>
          </a:p>
        </p:txBody>
      </p:sp>
      <p:sp>
        <p:nvSpPr>
          <p:cNvPr id="30" name="3 Rectángulo"/>
          <p:cNvSpPr/>
          <p:nvPr/>
        </p:nvSpPr>
        <p:spPr>
          <a:xfrm>
            <a:off x="696588" y="2317051"/>
            <a:ext cx="3780000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Antes del análisis: </a:t>
            </a:r>
            <a:r>
              <a:rPr lang="es-ES" sz="1600" b="1" kern="0" dirty="0">
                <a:ea typeface="Verdana" panose="020B0604030504040204" pitchFamily="34" charset="0"/>
                <a:cs typeface="Verdana" panose="020B0604030504040204" pitchFamily="34" charset="0"/>
              </a:rPr>
              <a:t>59.000 puntos</a:t>
            </a:r>
          </a:p>
        </p:txBody>
      </p:sp>
      <p:sp>
        <p:nvSpPr>
          <p:cNvPr id="31" name="3 Rectángulo"/>
          <p:cNvSpPr/>
          <p:nvPr/>
        </p:nvSpPr>
        <p:spPr>
          <a:xfrm>
            <a:off x="5149175" y="2317051"/>
            <a:ext cx="3708000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Después de la actualización: 87.000 </a:t>
            </a:r>
            <a:r>
              <a:rPr lang="es-ES" sz="1600" b="1" kern="0" dirty="0">
                <a:ea typeface="Verdana" panose="020B0604030504040204" pitchFamily="34" charset="0"/>
                <a:cs typeface="Verdana" panose="020B0604030504040204" pitchFamily="34" charset="0"/>
              </a:rPr>
              <a:t>puntos</a:t>
            </a:r>
          </a:p>
        </p:txBody>
      </p:sp>
      <p:sp>
        <p:nvSpPr>
          <p:cNvPr id="32" name="Oval 4"/>
          <p:cNvSpPr/>
          <p:nvPr/>
        </p:nvSpPr>
        <p:spPr>
          <a:xfrm>
            <a:off x="603599" y="2414328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5050895" y="2414328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02.2 Nuevos POIs _ Actualización 87.000 puntos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16" name="28 Rectángulo"/>
          <p:cNvSpPr/>
          <p:nvPr/>
        </p:nvSpPr>
        <p:spPr>
          <a:xfrm>
            <a:off x="1373489" y="739280"/>
            <a:ext cx="2627227" cy="15081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>
                <a:solidFill>
                  <a:schemeClr val="accent2"/>
                </a:solidFill>
              </a:rPr>
              <a:t>BTN25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Fortalezas/Castillos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Elementos religiosos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Jardines/Parques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Elementos deportivos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Elementos recreativos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</a:rPr>
              <a:t>Ayuntamientos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 smtClean="0">
                <a:solidFill>
                  <a:srgbClr val="000000"/>
                </a:solidFill>
                <a:latin typeface="Calibri"/>
              </a:rPr>
              <a:t>Estaciones </a:t>
            </a:r>
            <a:r>
              <a:rPr lang="es-ES" sz="1400" kern="0" dirty="0">
                <a:solidFill>
                  <a:srgbClr val="000000"/>
                </a:solidFill>
                <a:latin typeface="Calibri"/>
              </a:rPr>
              <a:t>espaciales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Hospitales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Centros </a:t>
            </a:r>
            <a:r>
              <a:rPr lang="es-ES" sz="1400" kern="0" dirty="0" smtClean="0">
                <a:solidFill>
                  <a:srgbClr val="000000"/>
                </a:solidFill>
                <a:latin typeface="Calibri"/>
              </a:rPr>
              <a:t>Educativos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 smtClean="0">
                <a:solidFill>
                  <a:srgbClr val="000000"/>
                </a:solidFill>
                <a:latin typeface="Calibri"/>
              </a:rPr>
              <a:t>…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6745" y="800240"/>
            <a:ext cx="875382" cy="238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3881" y="800240"/>
            <a:ext cx="1194969" cy="33243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28 Rectángulo"/>
          <p:cNvSpPr/>
          <p:nvPr/>
        </p:nvSpPr>
        <p:spPr>
          <a:xfrm>
            <a:off x="6203881" y="1150791"/>
            <a:ext cx="2033339" cy="61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>
                <a:solidFill>
                  <a:schemeClr val="accent2"/>
                </a:solidFill>
              </a:rPr>
              <a:t>MITECO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Estaciones de servicio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61925" y="2412774"/>
            <a:ext cx="490485" cy="1334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19 Grupo"/>
          <p:cNvGrpSpPr/>
          <p:nvPr/>
        </p:nvGrpSpPr>
        <p:grpSpPr>
          <a:xfrm>
            <a:off x="3944400" y="2579942"/>
            <a:ext cx="416020" cy="1000036"/>
            <a:chOff x="7596943" y="1157332"/>
            <a:chExt cx="985227" cy="2637750"/>
          </a:xfrm>
        </p:grpSpPr>
        <p:pic>
          <p:nvPicPr>
            <p:cNvPr id="37" name="Picture 9" descr="C:\Users\pcnig015\Downloads\red_carreteras_madrid.jpg"/>
            <p:cNvPicPr>
              <a:picLocks noChangeAspect="1"/>
            </p:cNvPicPr>
            <p:nvPr/>
          </p:nvPicPr>
          <p:blipFill>
            <a:blip r:embed="rId5" cstate="print"/>
            <a:srcRect t="13914"/>
            <a:stretch>
              <a:fillRect/>
            </a:stretch>
          </p:blipFill>
          <p:spPr>
            <a:xfrm>
              <a:off x="7599382" y="3135754"/>
              <a:ext cx="981312" cy="65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1" descr="C:\Users\pcnig006\AppData\Local\Microsoft\Windows\Temporary Internet Files\Content.IE5\HVX2SMRU\800px-Boeing_707-3F5C,_TAP_-_Transportes_Aereos_Portugueses_AN0973479[1]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7599380" y="2476426"/>
              <a:ext cx="981313" cy="65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2" descr="http://www.eoi.es/blogs/sostenibilidad/files/2013/02/tren_av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7596943" y="1817098"/>
              <a:ext cx="983751" cy="65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4" descr="http://cruceros.muchoviaje.com/content/groups/public/documents/mc_imagenes/Barco.58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7599381" y="1157332"/>
              <a:ext cx="982789" cy="6597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28 Rectángulo"/>
          <p:cNvSpPr/>
          <p:nvPr/>
        </p:nvSpPr>
        <p:spPr>
          <a:xfrm>
            <a:off x="4489400" y="2579943"/>
            <a:ext cx="2029624" cy="10000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>
                <a:solidFill>
                  <a:schemeClr val="accent2"/>
                </a:solidFill>
              </a:rPr>
              <a:t>BTN25 - RT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 smtClean="0">
                <a:solidFill>
                  <a:srgbClr val="000000"/>
                </a:solidFill>
                <a:latin typeface="Calibri"/>
              </a:rPr>
              <a:t>Aeropuertos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Estaciones de ferrocarril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Puertos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12 CuadroTexto"/>
          <p:cNvSpPr txBox="1"/>
          <p:nvPr/>
        </p:nvSpPr>
        <p:spPr>
          <a:xfrm>
            <a:off x="4489399" y="739280"/>
            <a:ext cx="1888541" cy="846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>
                <a:solidFill>
                  <a:srgbClr val="ED7D31"/>
                </a:solidFill>
              </a:rPr>
              <a:t>NGBE</a:t>
            </a:r>
            <a:endParaRPr lang="es-ES" sz="1600" b="1" dirty="0">
              <a:solidFill>
                <a:srgbClr val="ED7D31"/>
              </a:solidFill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Barrios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 smtClean="0">
                <a:solidFill>
                  <a:srgbClr val="000000"/>
                </a:solidFill>
                <a:latin typeface="Calibri"/>
              </a:rPr>
              <a:t>Distritos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212147" y="2239887"/>
            <a:ext cx="2077779" cy="23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661925" y="800240"/>
            <a:ext cx="506215" cy="15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28 Rectángulo"/>
          <p:cNvSpPr/>
          <p:nvPr/>
        </p:nvSpPr>
        <p:spPr>
          <a:xfrm>
            <a:off x="6212147" y="2497405"/>
            <a:ext cx="2077779" cy="61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>
                <a:solidFill>
                  <a:schemeClr val="accent2"/>
                </a:solidFill>
              </a:rPr>
              <a:t>NCO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Albergues (REAJ)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Paradores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324666" y="4184728"/>
            <a:ext cx="8095434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Actualmente 87.000 puntos - Mejora y actualización continua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32 Rectángulo"/>
          <p:cNvSpPr/>
          <p:nvPr/>
        </p:nvSpPr>
        <p:spPr>
          <a:xfrm>
            <a:off x="6112962" y="3454994"/>
            <a:ext cx="29718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 smtClean="0">
                <a:solidFill>
                  <a:schemeClr val="accent2"/>
                </a:solidFill>
              </a:rPr>
              <a:t>OTRAS FUENTES</a:t>
            </a:r>
            <a:endParaRPr lang="es-ES" sz="1600" b="1" kern="0" dirty="0">
              <a:solidFill>
                <a:schemeClr val="accent2"/>
              </a:solidFill>
            </a:endParaRPr>
          </a:p>
          <a:p>
            <a:pPr marL="285750" indent="-285750" defTabSz="914400"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Centros sanitarios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8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41" grpId="0"/>
      <p:bldP spid="42" grpId="0"/>
      <p:bldP spid="4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03. Servicio REST_Geocodificador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86960" y="999679"/>
            <a:ext cx="277346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¿Qué es el Geocodificador?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 rot="5400000">
            <a:off x="2332368" y="-54644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414872" y="1489879"/>
            <a:ext cx="3141496" cy="1600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Servicio REST 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Aplicación instalada en servidores Linux y ApacheTomcat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Realiza geocodificación directa e inversa:</a:t>
            </a: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Calibri"/>
              </a:rPr>
              <a:t>Conecta con los datos de Cartociudad: BD PostGis</a:t>
            </a:r>
          </a:p>
        </p:txBody>
      </p:sp>
      <p:sp>
        <p:nvSpPr>
          <p:cNvPr id="25" name="Oval 4"/>
          <p:cNvSpPr/>
          <p:nvPr/>
        </p:nvSpPr>
        <p:spPr>
          <a:xfrm>
            <a:off x="460368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119837" y="999679"/>
            <a:ext cx="2456491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Características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 rot="5400000">
            <a:off x="6864645" y="-54644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4"/>
          <p:cNvSpPr/>
          <p:nvPr/>
        </p:nvSpPr>
        <p:spPr>
          <a:xfrm>
            <a:off x="4992645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5" descr="C:\Users\pcnig015\Downloads\descarga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84729" y="1837720"/>
            <a:ext cx="851052" cy="4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" descr="C:\Users\pcnig015\Downloads\descarga (1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84729" y="2292696"/>
            <a:ext cx="706273" cy="38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2" descr="C:\Users\pcnig015\Downloads\descarga (1).jpg"/>
          <p:cNvPicPr>
            <a:picLocks noChangeAspect="1"/>
          </p:cNvPicPr>
          <p:nvPr/>
        </p:nvPicPr>
        <p:blipFill>
          <a:blip r:embed="rId5" cstate="print"/>
          <a:srcRect l="19235" r="13359"/>
          <a:stretch>
            <a:fillRect/>
          </a:stretch>
        </p:blipFill>
        <p:spPr>
          <a:xfrm>
            <a:off x="865709" y="3319043"/>
            <a:ext cx="904987" cy="98388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12 Flecha izquierda y derecha"/>
          <p:cNvSpPr/>
          <p:nvPr/>
        </p:nvSpPr>
        <p:spPr>
          <a:xfrm>
            <a:off x="2033365" y="3672741"/>
            <a:ext cx="510310" cy="276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0C72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>
              <a:solidFill>
                <a:srgbClr val="FF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806344" y="3246161"/>
            <a:ext cx="1023890" cy="1129648"/>
            <a:chOff x="2448204" y="3349878"/>
            <a:chExt cx="1023890" cy="1129648"/>
          </a:xfrm>
        </p:grpSpPr>
        <p:pic>
          <p:nvPicPr>
            <p:cNvPr id="51" name="Picture 3" descr="C:\Users\pcnig015\Downloads\0_L68utcHXnuEQwaf1_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572027" y="3349878"/>
              <a:ext cx="776245" cy="822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10 Rectángulo"/>
            <p:cNvSpPr/>
            <p:nvPr/>
          </p:nvSpPr>
          <p:spPr>
            <a:xfrm>
              <a:off x="2448204" y="4202527"/>
              <a:ext cx="1023890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200" b="1" kern="0" dirty="0">
                  <a:solidFill>
                    <a:srgbClr val="000000"/>
                  </a:solidFill>
                </a:rPr>
                <a:t>GEOCODER</a:t>
              </a:r>
              <a:endParaRPr lang="es-E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5"/>
          <a:stretch/>
        </p:blipFill>
        <p:spPr bwMode="auto">
          <a:xfrm>
            <a:off x="5526644" y="3755952"/>
            <a:ext cx="2496713" cy="83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ángulo 53"/>
          <p:cNvSpPr/>
          <p:nvPr/>
        </p:nvSpPr>
        <p:spPr>
          <a:xfrm>
            <a:off x="5577801" y="1604750"/>
            <a:ext cx="2178357" cy="584775"/>
          </a:xfrm>
          <a:prstGeom prst="rect">
            <a:avLst/>
          </a:prstGeom>
          <a:solidFill>
            <a:srgbClr val="FFFFFF">
              <a:alpha val="8313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400" b="1" kern="0" dirty="0">
                <a:ea typeface="Verdana" panose="020B0604030504040204" pitchFamily="34" charset="0"/>
                <a:cs typeface="Verdana" panose="020B0604030504040204" pitchFamily="34" charset="0"/>
              </a:rPr>
              <a:t>Orden de resultado según grado de coincidencia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5160885" y="1468085"/>
            <a:ext cx="376084" cy="58477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1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5577801" y="2234998"/>
            <a:ext cx="2178357" cy="584775"/>
          </a:xfrm>
          <a:prstGeom prst="rect">
            <a:avLst/>
          </a:prstGeom>
          <a:solidFill>
            <a:srgbClr val="FFFFFF">
              <a:alpha val="8313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400" b="1" kern="0" dirty="0">
                <a:ea typeface="Verdana" panose="020B0604030504040204" pitchFamily="34" charset="0"/>
                <a:cs typeface="Verdana" panose="020B0604030504040204" pitchFamily="34" charset="0"/>
              </a:rPr>
              <a:t>Orden </a:t>
            </a:r>
            <a:r>
              <a:rPr lang="es-ES" sz="14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alfabético por municipio</a:t>
            </a: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160885" y="2098332"/>
            <a:ext cx="376084" cy="58477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2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5588448" y="2865245"/>
            <a:ext cx="2178357" cy="584775"/>
          </a:xfrm>
          <a:prstGeom prst="rect">
            <a:avLst/>
          </a:prstGeom>
          <a:solidFill>
            <a:srgbClr val="FFFFFF">
              <a:alpha val="8313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4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Resultados con similitudes fonéticas</a:t>
            </a: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171532" y="2728580"/>
            <a:ext cx="376084" cy="58477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FF9E01"/>
                </a:solidFill>
              </a:rPr>
              <a:t>3</a:t>
            </a:r>
            <a:endParaRPr lang="es-ES" sz="3200" dirty="0">
              <a:solidFill>
                <a:srgbClr val="FF9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03. Servicio REST_Geocodificador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86960" y="999679"/>
            <a:ext cx="277346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¿Qué puede localizar?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 rot="5400000">
            <a:off x="2332368" y="-54644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4"/>
          <p:cNvSpPr/>
          <p:nvPr/>
        </p:nvSpPr>
        <p:spPr>
          <a:xfrm>
            <a:off x="460368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" descr="C:\Users\pcnig015\Downloads\descarga (2).png"/>
          <p:cNvPicPr>
            <a:picLocks noChangeAspect="1"/>
          </p:cNvPicPr>
          <p:nvPr/>
        </p:nvPicPr>
        <p:blipFill>
          <a:blip r:embed="rId3" cstate="print"/>
          <a:srcRect l="23454" r="21510" b="5455"/>
          <a:stretch>
            <a:fillRect/>
          </a:stretch>
        </p:blipFill>
        <p:spPr>
          <a:xfrm>
            <a:off x="4129211" y="1108640"/>
            <a:ext cx="314321" cy="33426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13 CuadroTexto"/>
          <p:cNvSpPr txBox="1"/>
          <p:nvPr/>
        </p:nvSpPr>
        <p:spPr>
          <a:xfrm>
            <a:off x="554931" y="1537091"/>
            <a:ext cx="3574280" cy="630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600" b="1" dirty="0"/>
              <a:t>Direcciones actualizadas: Nuevas direcciones</a:t>
            </a:r>
          </a:p>
          <a:p>
            <a:pPr marL="628650" lvl="1" indent="-285750">
              <a:spcAft>
                <a:spcPts val="600"/>
              </a:spcAft>
              <a:buClr>
                <a:srgbClr val="FF9E01"/>
              </a:buClr>
              <a:buFont typeface="Courier New" panose="02070309020205020404" pitchFamily="49" charset="0"/>
              <a:buChar char="o"/>
            </a:pPr>
            <a:r>
              <a:rPr lang="es-ES" dirty="0"/>
              <a:t>Urbano: calle + portal</a:t>
            </a:r>
          </a:p>
          <a:p>
            <a:pPr marL="628650" lvl="1" indent="-285750">
              <a:buClr>
                <a:srgbClr val="FF9E01"/>
              </a:buClr>
              <a:buFont typeface="Courier New" panose="02070309020205020404" pitchFamily="49" charset="0"/>
              <a:buChar char="o"/>
            </a:pPr>
            <a:r>
              <a:rPr lang="es-ES" dirty="0"/>
              <a:t>Interurbano: carretera + </a:t>
            </a:r>
            <a:r>
              <a:rPr lang="es-ES" dirty="0" err="1" smtClean="0"/>
              <a:t>pk</a:t>
            </a:r>
            <a:endParaRPr lang="es-ES" dirty="0" smtClean="0"/>
          </a:p>
          <a:p>
            <a:pPr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4226" y="2011096"/>
            <a:ext cx="270629" cy="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34226" y="2364186"/>
            <a:ext cx="324165" cy="27785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13 CuadroTexto"/>
          <p:cNvSpPr txBox="1"/>
          <p:nvPr/>
        </p:nvSpPr>
        <p:spPr>
          <a:xfrm>
            <a:off x="554931" y="2838191"/>
            <a:ext cx="3574280" cy="630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600" b="1" dirty="0" smtClean="0"/>
              <a:t>Códigos postales</a:t>
            </a:r>
          </a:p>
          <a:p>
            <a:pPr>
              <a:spcAft>
                <a:spcPts val="600"/>
              </a:spcAft>
            </a:pPr>
            <a:r>
              <a:rPr lang="es-ES_tradnl" sz="1600" b="1" dirty="0" smtClean="0"/>
              <a:t>Poblaciones</a:t>
            </a:r>
          </a:p>
          <a:p>
            <a:pPr>
              <a:spcAft>
                <a:spcPts val="600"/>
              </a:spcAft>
            </a:pPr>
            <a:r>
              <a:rPr lang="es-ES_tradnl" sz="1600" b="1" dirty="0" smtClean="0"/>
              <a:t>POIs: nuevos puntos</a:t>
            </a:r>
          </a:p>
          <a:p>
            <a:pPr>
              <a:spcAft>
                <a:spcPts val="600"/>
              </a:spcAft>
            </a:pPr>
            <a:r>
              <a:rPr lang="es-ES_tradnl" sz="1600" b="1" dirty="0" smtClean="0"/>
              <a:t>Referencias catastrales</a:t>
            </a:r>
          </a:p>
        </p:txBody>
      </p:sp>
      <p:pic>
        <p:nvPicPr>
          <p:cNvPr id="62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685586" y="3176667"/>
            <a:ext cx="185167" cy="27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685586" y="2905295"/>
            <a:ext cx="241818" cy="172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20 Grupo"/>
          <p:cNvGrpSpPr/>
          <p:nvPr/>
        </p:nvGrpSpPr>
        <p:grpSpPr>
          <a:xfrm>
            <a:off x="2655106" y="3397729"/>
            <a:ext cx="1290676" cy="393022"/>
            <a:chOff x="2993316" y="4042775"/>
            <a:chExt cx="1462880" cy="485752"/>
          </a:xfrm>
        </p:grpSpPr>
        <p:pic>
          <p:nvPicPr>
            <p:cNvPr id="65" name="Picture 3"/>
            <p:cNvPicPr>
              <a:picLocks noChangeAspect="1"/>
            </p:cNvPicPr>
            <p:nvPr/>
          </p:nvPicPr>
          <p:blipFill>
            <a:blip r:embed="rId8" cstate="print"/>
            <a:srcRect l="16156" r="23956"/>
            <a:stretch>
              <a:fillRect/>
            </a:stretch>
          </p:blipFill>
          <p:spPr>
            <a:xfrm>
              <a:off x="4111788" y="4042775"/>
              <a:ext cx="344408" cy="485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9" descr="C:\Users\pcnig015\Downloads\vector-del-icono-castillo-12583493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727" b="9099"/>
            <a:stretch/>
          </p:blipFill>
          <p:spPr bwMode="auto">
            <a:xfrm>
              <a:off x="3368919" y="4098731"/>
              <a:ext cx="370233" cy="34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C:\Users\pcnig015\Downloads\descarga (5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585" y="4135505"/>
              <a:ext cx="303372" cy="303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1" descr="C:\Users\pcnig015\Downloads\descarga (6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316" y="4137584"/>
              <a:ext cx="396429" cy="32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51" y="627681"/>
            <a:ext cx="3044863" cy="27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3"/>
          <a:stretch/>
        </p:blipFill>
        <p:spPr bwMode="auto">
          <a:xfrm>
            <a:off x="6063261" y="654079"/>
            <a:ext cx="2587341" cy="23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6" y="1071522"/>
            <a:ext cx="30146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2" y="2049985"/>
            <a:ext cx="2331739" cy="1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04118" y="3121676"/>
            <a:ext cx="3091396" cy="15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1176648" y="4161073"/>
            <a:ext cx="6016632" cy="56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03. Servicio REST_Geocodificador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86960" y="999679"/>
            <a:ext cx="365340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¿Cómo funciona la geocodificación?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 rot="5400000">
            <a:off x="4042368" y="-2256447"/>
            <a:ext cx="36000" cy="720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4"/>
          <p:cNvSpPr/>
          <p:nvPr/>
        </p:nvSpPr>
        <p:spPr>
          <a:xfrm>
            <a:off x="460368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13 CuadroTexto"/>
          <p:cNvSpPr txBox="1"/>
          <p:nvPr/>
        </p:nvSpPr>
        <p:spPr>
          <a:xfrm>
            <a:off x="554930" y="1415171"/>
            <a:ext cx="6120189" cy="630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285750" lvl="2" indent="-285750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600" b="1" kern="0" dirty="0" smtClean="0">
                <a:solidFill>
                  <a:srgbClr val="000000"/>
                </a:solidFill>
                <a:latin typeface="Calibri"/>
              </a:rPr>
              <a:t>Aplicación </a:t>
            </a:r>
            <a:r>
              <a:rPr lang="pt-PT" sz="1600" b="1" kern="0" dirty="0">
                <a:solidFill>
                  <a:srgbClr val="000000"/>
                </a:solidFill>
                <a:latin typeface="Calibri"/>
              </a:rPr>
              <a:t>web</a:t>
            </a:r>
          </a:p>
          <a:p>
            <a:pPr marL="285750" lvl="2" indent="-285750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600" b="1" kern="0" dirty="0">
                <a:solidFill>
                  <a:srgbClr val="000000"/>
                </a:solidFill>
                <a:latin typeface="Calibri"/>
              </a:rPr>
              <a:t>Comunicación cliente-servidor mediante Peticiones HTTP GET : </a:t>
            </a:r>
            <a:r>
              <a:rPr lang="pt-PT" sz="1600" kern="0" dirty="0">
                <a:solidFill>
                  <a:srgbClr val="000000"/>
                </a:solidFill>
                <a:latin typeface="Calibri"/>
              </a:rPr>
              <a:t>respuesta objeto json y </a:t>
            </a:r>
            <a:r>
              <a:rPr lang="pt-PT" sz="1600" kern="0" dirty="0" smtClean="0">
                <a:solidFill>
                  <a:srgbClr val="000000"/>
                </a:solidFill>
                <a:latin typeface="Calibri"/>
              </a:rPr>
              <a:t>Geojson</a:t>
            </a:r>
            <a:endParaRPr lang="es-ES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60368" y="2414088"/>
            <a:ext cx="7200000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kumimoji="0" lang="es-ES_tradnl" sz="1600" b="1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Métodos</a:t>
            </a:r>
            <a:r>
              <a:rPr kumimoji="0" lang="es-ES_tradnl" sz="1600" b="1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según tipo de geodificación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75608" y="2789467"/>
            <a:ext cx="1406532" cy="1102900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s-ES_tradnl" sz="20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Geodificación directa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537548" y="2789467"/>
            <a:ext cx="1406532" cy="1102900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s-ES_tradnl" sz="20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ES_tradnl" sz="20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Geodificación inversa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13 CuadroTexto"/>
          <p:cNvSpPr txBox="1"/>
          <p:nvPr/>
        </p:nvSpPr>
        <p:spPr>
          <a:xfrm>
            <a:off x="2124651" y="3025446"/>
            <a:ext cx="1449130" cy="630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kern="0" dirty="0" smtClean="0">
                <a:solidFill>
                  <a:srgbClr val="000000"/>
                </a:solidFill>
                <a:latin typeface="Calibri"/>
              </a:rPr>
              <a:t>Método </a:t>
            </a:r>
            <a:r>
              <a:rPr lang="pt-PT" sz="1400" b="1" kern="0" dirty="0" smtClean="0">
                <a:solidFill>
                  <a:srgbClr val="0C7292"/>
                </a:solidFill>
                <a:latin typeface="Calibri"/>
              </a:rPr>
              <a:t>Candidates</a:t>
            </a:r>
          </a:p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kern="0" dirty="0" smtClean="0">
                <a:solidFill>
                  <a:srgbClr val="000000"/>
                </a:solidFill>
                <a:latin typeface="Calibri"/>
              </a:rPr>
              <a:t>Método </a:t>
            </a:r>
            <a:r>
              <a:rPr lang="pt-PT" sz="1400" b="1" kern="0" dirty="0" smtClean="0">
                <a:solidFill>
                  <a:srgbClr val="0C7292"/>
                </a:solidFill>
                <a:latin typeface="Calibri"/>
              </a:rPr>
              <a:t>Find</a:t>
            </a:r>
            <a:endParaRPr lang="es-ES" sz="1400" b="1" kern="0" dirty="0">
              <a:solidFill>
                <a:srgbClr val="0C7292"/>
              </a:solidFill>
              <a:latin typeface="Calibri"/>
            </a:endParaRPr>
          </a:p>
        </p:txBody>
      </p:sp>
      <p:sp>
        <p:nvSpPr>
          <p:cNvPr id="3" name="Triángulo isósceles 2"/>
          <p:cNvSpPr/>
          <p:nvPr/>
        </p:nvSpPr>
        <p:spPr>
          <a:xfrm rot="5400000">
            <a:off x="1690069" y="3245635"/>
            <a:ext cx="495718" cy="190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13 CuadroTexto"/>
          <p:cNvSpPr txBox="1"/>
          <p:nvPr/>
        </p:nvSpPr>
        <p:spPr>
          <a:xfrm>
            <a:off x="6155631" y="3097230"/>
            <a:ext cx="1449130" cy="48737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kern="0" dirty="0" smtClean="0">
                <a:solidFill>
                  <a:srgbClr val="000000"/>
                </a:solidFill>
                <a:latin typeface="Calibri"/>
              </a:rPr>
              <a:t>Método </a:t>
            </a:r>
            <a:r>
              <a:rPr lang="es-ES" sz="1400" b="1" kern="0" dirty="0">
                <a:solidFill>
                  <a:srgbClr val="0C7292"/>
                </a:solidFill>
                <a:latin typeface="Calibri"/>
              </a:rPr>
              <a:t>reversegeocode</a:t>
            </a:r>
          </a:p>
        </p:txBody>
      </p:sp>
      <p:sp>
        <p:nvSpPr>
          <p:cNvPr id="40" name="Triángulo isósceles 39"/>
          <p:cNvSpPr/>
          <p:nvPr/>
        </p:nvSpPr>
        <p:spPr>
          <a:xfrm rot="5400000">
            <a:off x="5721049" y="3245635"/>
            <a:ext cx="495718" cy="190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36 CuadroTexto"/>
          <p:cNvSpPr txBox="1"/>
          <p:nvPr/>
        </p:nvSpPr>
        <p:spPr>
          <a:xfrm>
            <a:off x="1275708" y="4273359"/>
            <a:ext cx="1872206" cy="338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4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/>
              <a:t>Parámetros</a:t>
            </a:r>
            <a:endParaRPr lang="es-ES" sz="1600" b="1" dirty="0"/>
          </a:p>
        </p:txBody>
      </p:sp>
      <p:sp>
        <p:nvSpPr>
          <p:cNvPr id="43" name="20 CuadroTexto"/>
          <p:cNvSpPr txBox="1"/>
          <p:nvPr/>
        </p:nvSpPr>
        <p:spPr>
          <a:xfrm>
            <a:off x="2736950" y="4181027"/>
            <a:ext cx="1950367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 smtClean="0"/>
              <a:t>No-</a:t>
            </a:r>
            <a:r>
              <a:rPr lang="en-US" sz="1400" kern="0" dirty="0" smtClean="0"/>
              <a:t>process</a:t>
            </a:r>
            <a:r>
              <a:rPr lang="es-ES" sz="1400" kern="0" dirty="0" smtClean="0"/>
              <a:t>= </a:t>
            </a:r>
            <a:r>
              <a:rPr lang="es-ES" sz="1400" kern="0" dirty="0"/>
              <a:t>municipio, población, topónimo</a:t>
            </a:r>
            <a:endParaRPr lang="es-ES" sz="1400" b="1" dirty="0"/>
          </a:p>
        </p:txBody>
      </p:sp>
      <p:sp>
        <p:nvSpPr>
          <p:cNvPr id="44" name="26 Más"/>
          <p:cNvSpPr/>
          <p:nvPr/>
        </p:nvSpPr>
        <p:spPr>
          <a:xfrm>
            <a:off x="4674248" y="4276376"/>
            <a:ext cx="381460" cy="3325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min f40 f39"/>
              <a:gd name="f44" fmla="*/ f40 73490 1"/>
              <a:gd name="f45" fmla="*/ f39 73490 1"/>
              <a:gd name="f46" fmla="+- f6 f41 0"/>
              <a:gd name="f47" fmla="+- f6 f42 0"/>
              <a:gd name="f48" fmla="*/ f44 1 200000"/>
              <a:gd name="f49" fmla="*/ f45 1 200000"/>
              <a:gd name="f50" fmla="*/ f43 f7 1"/>
              <a:gd name="f51" fmla="*/ f50 1 200000"/>
              <a:gd name="f52" fmla="+- f47 0 f48"/>
              <a:gd name="f53" fmla="+- f47 f48 0"/>
              <a:gd name="f54" fmla="+- f46 0 f49"/>
              <a:gd name="f55" fmla="+- f46 f49 0"/>
              <a:gd name="f56" fmla="*/ f46 f34 1"/>
              <a:gd name="f57" fmla="*/ f47 f34 1"/>
              <a:gd name="f58" fmla="+- f47 0 f51"/>
              <a:gd name="f59" fmla="+- f47 f51 0"/>
              <a:gd name="f60" fmla="+- f46 0 f51"/>
              <a:gd name="f61" fmla="+- f46 f51 0"/>
              <a:gd name="f62" fmla="*/ f52 f34 1"/>
              <a:gd name="f63" fmla="*/ f53 f34 1"/>
              <a:gd name="f64" fmla="*/ f54 f34 1"/>
              <a:gd name="f65" fmla="*/ f55 f34 1"/>
              <a:gd name="f66" fmla="*/ f60 f34 1"/>
              <a:gd name="f67" fmla="*/ f61 f34 1"/>
              <a:gd name="f68" fmla="*/ f58 f34 1"/>
              <a:gd name="f69" fmla="*/ f59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3" y="f56"/>
              </a:cxn>
              <a:cxn ang="f31">
                <a:pos x="f57" y="f65"/>
              </a:cxn>
              <a:cxn ang="f32">
                <a:pos x="f62" y="f56"/>
              </a:cxn>
              <a:cxn ang="f33">
                <a:pos x="f57" y="f64"/>
              </a:cxn>
            </a:cxnLst>
            <a:rect l="f62" t="f66" r="f63" b="f67"/>
            <a:pathLst>
              <a:path>
                <a:moveTo>
                  <a:pt x="f62" y="f66"/>
                </a:moveTo>
                <a:lnTo>
                  <a:pt x="f68" y="f66"/>
                </a:lnTo>
                <a:lnTo>
                  <a:pt x="f68" y="f64"/>
                </a:lnTo>
                <a:lnTo>
                  <a:pt x="f69" y="f64"/>
                </a:lnTo>
                <a:lnTo>
                  <a:pt x="f69" y="f66"/>
                </a:lnTo>
                <a:lnTo>
                  <a:pt x="f63" y="f66"/>
                </a:lnTo>
                <a:lnTo>
                  <a:pt x="f63" y="f67"/>
                </a:lnTo>
                <a:lnTo>
                  <a:pt x="f69" y="f67"/>
                </a:lnTo>
                <a:lnTo>
                  <a:pt x="f69" y="f65"/>
                </a:lnTo>
                <a:lnTo>
                  <a:pt x="f68" y="f65"/>
                </a:lnTo>
                <a:lnTo>
                  <a:pt x="f68" y="f67"/>
                </a:lnTo>
                <a:lnTo>
                  <a:pt x="f62" y="f67"/>
                </a:lnTo>
                <a:close/>
              </a:path>
            </a:pathLst>
          </a:custGeom>
          <a:solidFill>
            <a:srgbClr val="0C7292"/>
          </a:solidFill>
          <a:ln w="25402"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45" name="27 Rectángulo"/>
          <p:cNvSpPr/>
          <p:nvPr/>
        </p:nvSpPr>
        <p:spPr>
          <a:xfrm>
            <a:off x="5154768" y="4288749"/>
            <a:ext cx="1762021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400"/>
            <a:r>
              <a:rPr lang="es-ES" sz="1400" kern="0" dirty="0" smtClean="0">
                <a:solidFill>
                  <a:srgbClr val="000000"/>
                </a:solidFill>
              </a:rPr>
              <a:t>No-</a:t>
            </a:r>
            <a:r>
              <a:rPr lang="en-US" sz="1400" kern="0" dirty="0" smtClean="0">
                <a:solidFill>
                  <a:srgbClr val="000000"/>
                </a:solidFill>
              </a:rPr>
              <a:t>process</a:t>
            </a:r>
            <a:r>
              <a:rPr lang="es-ES" sz="1400" kern="0" dirty="0" smtClean="0">
                <a:solidFill>
                  <a:srgbClr val="000000"/>
                </a:solidFill>
              </a:rPr>
              <a:t>= </a:t>
            </a:r>
            <a:r>
              <a:rPr lang="es-ES" sz="1400" kern="0" dirty="0">
                <a:solidFill>
                  <a:srgbClr val="000000"/>
                </a:solidFill>
              </a:rPr>
              <a:t>callejero</a:t>
            </a:r>
          </a:p>
        </p:txBody>
      </p:sp>
      <p:sp>
        <p:nvSpPr>
          <p:cNvPr id="47" name="Triángulo isósceles 46"/>
          <p:cNvSpPr/>
          <p:nvPr/>
        </p:nvSpPr>
        <p:spPr>
          <a:xfrm rot="5400000">
            <a:off x="2405909" y="4376855"/>
            <a:ext cx="208517" cy="131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5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>
            <a:picLocks noChangeAspect="1"/>
          </p:cNvPicPr>
          <p:nvPr/>
        </p:nvPicPr>
        <p:blipFill rotWithShape="1">
          <a:blip r:embed="rId3" cstate="print"/>
          <a:srcRect t="-1" r="22621" b="67344"/>
          <a:stretch/>
        </p:blipFill>
        <p:spPr>
          <a:xfrm>
            <a:off x="460368" y="1314594"/>
            <a:ext cx="2512389" cy="82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3" cstate="print"/>
          <a:srcRect b="8878"/>
          <a:stretch>
            <a:fillRect/>
          </a:stretch>
        </p:blipFill>
        <p:spPr>
          <a:xfrm>
            <a:off x="1726551" y="2738183"/>
            <a:ext cx="2484845" cy="17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5"/>
          <p:cNvPicPr>
            <a:picLocks noChangeAspect="1"/>
          </p:cNvPicPr>
          <p:nvPr/>
        </p:nvPicPr>
        <p:blipFill rotWithShape="1">
          <a:blip r:embed="rId4" cstate="print"/>
          <a:srcRect r="2244" b="19620"/>
          <a:stretch/>
        </p:blipFill>
        <p:spPr>
          <a:xfrm>
            <a:off x="5543310" y="1288224"/>
            <a:ext cx="3229335" cy="141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"/>
          <p:cNvPicPr>
            <a:picLocks noChangeAspect="1"/>
          </p:cNvPicPr>
          <p:nvPr/>
        </p:nvPicPr>
        <p:blipFill rotWithShape="1">
          <a:blip r:embed="rId5" cstate="print"/>
          <a:srcRect r="2235"/>
          <a:stretch/>
        </p:blipFill>
        <p:spPr>
          <a:xfrm>
            <a:off x="5543310" y="2959673"/>
            <a:ext cx="3264012" cy="150959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3" y="124447"/>
            <a:ext cx="570172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04. Problemas detectados y subsanados en la actualización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586960" y="847279"/>
            <a:ext cx="277346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Calles con apostrofes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 rot="5400000">
            <a:off x="2332368" y="-69884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4"/>
          <p:cNvSpPr/>
          <p:nvPr/>
        </p:nvSpPr>
        <p:spPr>
          <a:xfrm>
            <a:off x="460368" y="9490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119837" y="847279"/>
            <a:ext cx="365280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Similitudes de nombre: Plaza/Calle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 rot="5400000">
            <a:off x="6864645" y="-69884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4"/>
          <p:cNvSpPr/>
          <p:nvPr/>
        </p:nvSpPr>
        <p:spPr>
          <a:xfrm>
            <a:off x="4992645" y="9490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1513" y="4243387"/>
            <a:ext cx="324000" cy="32400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973" y="2786589"/>
            <a:ext cx="324000" cy="324000"/>
          </a:xfrm>
          <a:prstGeom prst="rect">
            <a:avLst/>
          </a:prstGeom>
        </p:spPr>
      </p:pic>
      <p:pic>
        <p:nvPicPr>
          <p:cNvPr id="61" name="Picture 4" descr="Error Icon Png #252324 - Free Icons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8" b="100000" l="938" r="98281">
                        <a14:foregroundMark x1="19531" y1="24063" x2="78281" y2="83438"/>
                        <a14:foregroundMark x1="76250" y1="27187" x2="25313" y2="76406"/>
                        <a14:foregroundMark x1="37969" y1="25625" x2="78438" y2="78906"/>
                        <a14:foregroundMark x1="22188" y1="70625" x2="72031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2" y="1945813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Error Icon Png #252324 - Free Icons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88" b="100000" l="938" r="98281">
                        <a14:foregroundMark x1="19531" y1="24063" x2="78281" y2="83438"/>
                        <a14:foregroundMark x1="76250" y1="27187" x2="25313" y2="76406"/>
                        <a14:foregroundMark x1="37969" y1="25625" x2="78438" y2="78906"/>
                        <a14:foregroundMark x1="22188" y1="70625" x2="72031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10" y="246258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7 Rectángulo"/>
          <p:cNvSpPr/>
          <p:nvPr/>
        </p:nvSpPr>
        <p:spPr>
          <a:xfrm>
            <a:off x="426731" y="2142240"/>
            <a:ext cx="2039228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 smtClean="0">
                <a:solidFill>
                  <a:srgbClr val="000000"/>
                </a:solidFill>
                <a:latin typeface="Calibri"/>
              </a:rPr>
              <a:t>Sistema no responde</a:t>
            </a:r>
          </a:p>
        </p:txBody>
      </p:sp>
      <p:sp>
        <p:nvSpPr>
          <p:cNvPr id="68" name="7 Rectángulo"/>
          <p:cNvSpPr/>
          <p:nvPr/>
        </p:nvSpPr>
        <p:spPr>
          <a:xfrm>
            <a:off x="1661171" y="4452734"/>
            <a:ext cx="1245327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00" kern="0" dirty="0" smtClean="0">
                <a:solidFill>
                  <a:srgbClr val="000000"/>
                </a:solidFill>
                <a:latin typeface="Calibri"/>
              </a:rPr>
              <a:t>Query find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31" name="Flowchart: Data 7"/>
          <p:cNvSpPr/>
          <p:nvPr/>
        </p:nvSpPr>
        <p:spPr>
          <a:xfrm flipV="1">
            <a:off x="126184" y="1482467"/>
            <a:ext cx="3016028" cy="3427049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pic>
        <p:nvPicPr>
          <p:cNvPr id="3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3462" r="-6" b="11333"/>
          <a:stretch/>
        </p:blipFill>
        <p:spPr>
          <a:xfrm flipH="1">
            <a:off x="1013550" y="728159"/>
            <a:ext cx="7065925" cy="3985416"/>
          </a:xfrm>
          <a:prstGeom prst="rect">
            <a:avLst/>
          </a:prstGeom>
        </p:spPr>
      </p:pic>
      <p:sp>
        <p:nvSpPr>
          <p:cNvPr id="34" name="Rectangle 7"/>
          <p:cNvSpPr/>
          <p:nvPr/>
        </p:nvSpPr>
        <p:spPr>
          <a:xfrm>
            <a:off x="3706976" y="728159"/>
            <a:ext cx="4372499" cy="3985416"/>
          </a:xfrm>
          <a:prstGeom prst="rect">
            <a:avLst/>
          </a:prstGeom>
          <a:solidFill>
            <a:srgbClr val="0D0D0D">
              <a:alpha val="65098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4"/>
          <p:cNvSpPr/>
          <p:nvPr/>
        </p:nvSpPr>
        <p:spPr>
          <a:xfrm>
            <a:off x="3398995" y="950424"/>
            <a:ext cx="432000" cy="432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25"/>
          <p:cNvSpPr/>
          <p:nvPr/>
        </p:nvSpPr>
        <p:spPr>
          <a:xfrm>
            <a:off x="3398995" y="1655806"/>
            <a:ext cx="432000" cy="432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5"/>
          <p:cNvSpPr/>
          <p:nvPr/>
        </p:nvSpPr>
        <p:spPr>
          <a:xfrm>
            <a:off x="3398995" y="2368194"/>
            <a:ext cx="432000" cy="432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16"/>
          <p:cNvSpPr/>
          <p:nvPr/>
        </p:nvSpPr>
        <p:spPr>
          <a:xfrm>
            <a:off x="3398995" y="2955871"/>
            <a:ext cx="432000" cy="432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6"/>
          <p:cNvSpPr/>
          <p:nvPr/>
        </p:nvSpPr>
        <p:spPr>
          <a:xfrm>
            <a:off x="3398995" y="3515536"/>
            <a:ext cx="432000" cy="432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6"/>
          <p:cNvSpPr/>
          <p:nvPr/>
        </p:nvSpPr>
        <p:spPr>
          <a:xfrm>
            <a:off x="3398995" y="4072761"/>
            <a:ext cx="432000" cy="432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YInterstate Bold"/>
              </a:rPr>
              <a:t>Bienvenida – Agenda</a:t>
            </a:r>
            <a:endParaRPr lang="es-ES_tradnl" sz="2000" b="1" kern="0" spc="-120" dirty="0">
              <a:solidFill>
                <a:schemeClr val="tx1">
                  <a:lumMod val="85000"/>
                  <a:lumOff val="15000"/>
                </a:schemeClr>
              </a:solidFill>
              <a:cs typeface="EYInterstate Bold"/>
            </a:endParaRPr>
          </a:p>
        </p:txBody>
      </p:sp>
      <p:graphicFrame>
        <p:nvGraphicFramePr>
          <p:cNvPr id="91" name="Agenda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09541"/>
              </p:ext>
            </p:extLst>
          </p:nvPr>
        </p:nvGraphicFramePr>
        <p:xfrm>
          <a:off x="3908875" y="873984"/>
          <a:ext cx="4061418" cy="3657073"/>
        </p:xfrm>
        <a:graphic>
          <a:graphicData uri="http://schemas.openxmlformats.org/drawingml/2006/table">
            <a:tbl>
              <a:tblPr bandRow="1"/>
              <a:tblGrid>
                <a:gridCol w="658678"/>
                <a:gridCol w="3402740"/>
              </a:tblGrid>
              <a:tr h="5801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20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es-ES" sz="20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98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071" lvl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_tradnl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  <a:endParaRPr lang="es-ES" sz="16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98C2">
                        <a:alpha val="50196"/>
                      </a:srgbClr>
                    </a:solidFill>
                  </a:tcPr>
                </a:tc>
              </a:tr>
              <a:tr h="8674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20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s-ES" sz="20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071" lvl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Nueva actualización </a:t>
                      </a:r>
                      <a:r>
                        <a:rPr lang="es-ES" sz="1600" b="1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CartoCiudad</a:t>
                      </a:r>
                      <a:endParaRPr lang="es-ES" sz="1600" b="1" kern="1200" noProof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721" lvl="1" indent="-28575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§"/>
                      </a:pPr>
                      <a:r>
                        <a:rPr lang="es-ES_tradnl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Nuevas</a:t>
                      </a:r>
                      <a:r>
                        <a:rPr lang="es-ES_tradnl" sz="16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direcciones</a:t>
                      </a:r>
                    </a:p>
                    <a:p>
                      <a:pPr marL="742721" lvl="1" indent="-28575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§"/>
                      </a:pPr>
                      <a:r>
                        <a:rPr lang="es-ES_tradnl" sz="16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Nuevos POIS</a:t>
                      </a:r>
                      <a:endParaRPr lang="es-ES" sz="1600" b="1" kern="1200" noProof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344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20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es-ES" sz="20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98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071" lvl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Servicio REST: Geocodificador</a:t>
                      </a:r>
                      <a:endParaRPr lang="es-ES" sz="16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98C2">
                        <a:alpha val="50196"/>
                      </a:srgbClr>
                    </a:solidFill>
                  </a:tcPr>
                </a:tc>
              </a:tr>
              <a:tr h="5569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20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es-ES" sz="20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071" lvl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Problemas detectados y subsanados en la actualización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53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20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es-ES" sz="20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98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071" lvl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Componente de búsqueda: IGN_search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98C2">
                        <a:alpha val="50196"/>
                      </a:srgbClr>
                    </a:solidFill>
                  </a:tcPr>
                </a:tc>
              </a:tr>
              <a:tr h="52953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20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es-ES" sz="20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071" lvl="0" algn="l" defTabSz="914400" rtl="0" eaLnBrk="1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s-E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Conclusiones</a:t>
                      </a:r>
                      <a:endParaRPr lang="es-ES" sz="1600" b="1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0" name="Straight Connector 17"/>
          <p:cNvCxnSpPr/>
          <p:nvPr/>
        </p:nvCxnSpPr>
        <p:spPr>
          <a:xfrm>
            <a:off x="4548642" y="957395"/>
            <a:ext cx="0" cy="425029"/>
          </a:xfrm>
          <a:prstGeom prst="line">
            <a:avLst/>
          </a:prstGeom>
          <a:noFill/>
          <a:ln w="28575" cap="flat" cmpd="sng" algn="ctr">
            <a:solidFill>
              <a:srgbClr val="646464"/>
            </a:solidFill>
            <a:prstDash val="solid"/>
            <a:tailEnd type="none"/>
          </a:ln>
          <a:effectLst/>
        </p:spPr>
      </p:cxnSp>
      <p:cxnSp>
        <p:nvCxnSpPr>
          <p:cNvPr id="42" name="Straight Connector 48"/>
          <p:cNvCxnSpPr/>
          <p:nvPr/>
        </p:nvCxnSpPr>
        <p:spPr>
          <a:xfrm>
            <a:off x="4548642" y="1530044"/>
            <a:ext cx="0" cy="720000"/>
          </a:xfrm>
          <a:prstGeom prst="line">
            <a:avLst/>
          </a:prstGeom>
          <a:noFill/>
          <a:ln w="28575" cap="flat" cmpd="sng" algn="ctr">
            <a:solidFill>
              <a:srgbClr val="646464"/>
            </a:solidFill>
            <a:prstDash val="solid"/>
            <a:tailEnd type="none"/>
          </a:ln>
          <a:effectLst/>
        </p:spPr>
      </p:cxnSp>
      <p:cxnSp>
        <p:nvCxnSpPr>
          <p:cNvPr id="44" name="Straight Connector 51"/>
          <p:cNvCxnSpPr/>
          <p:nvPr/>
        </p:nvCxnSpPr>
        <p:spPr>
          <a:xfrm>
            <a:off x="4548642" y="2375165"/>
            <a:ext cx="0" cy="425029"/>
          </a:xfrm>
          <a:prstGeom prst="line">
            <a:avLst/>
          </a:prstGeom>
          <a:noFill/>
          <a:ln w="28575" cap="flat" cmpd="sng" algn="ctr">
            <a:solidFill>
              <a:srgbClr val="646464"/>
            </a:solidFill>
            <a:prstDash val="solid"/>
            <a:tailEnd type="none"/>
          </a:ln>
          <a:effectLst/>
        </p:spPr>
      </p:cxnSp>
      <p:cxnSp>
        <p:nvCxnSpPr>
          <p:cNvPr id="46" name="Straight Connector 54"/>
          <p:cNvCxnSpPr/>
          <p:nvPr/>
        </p:nvCxnSpPr>
        <p:spPr>
          <a:xfrm>
            <a:off x="4548642" y="2962842"/>
            <a:ext cx="0" cy="425029"/>
          </a:xfrm>
          <a:prstGeom prst="line">
            <a:avLst/>
          </a:prstGeom>
          <a:noFill/>
          <a:ln w="28575" cap="flat" cmpd="sng" algn="ctr">
            <a:solidFill>
              <a:srgbClr val="646464"/>
            </a:solidFill>
            <a:prstDash val="solid"/>
            <a:tailEnd type="none"/>
          </a:ln>
          <a:effectLst/>
        </p:spPr>
      </p:cxnSp>
      <p:cxnSp>
        <p:nvCxnSpPr>
          <p:cNvPr id="48" name="Straight Connector 57"/>
          <p:cNvCxnSpPr/>
          <p:nvPr/>
        </p:nvCxnSpPr>
        <p:spPr>
          <a:xfrm>
            <a:off x="4548642" y="3522507"/>
            <a:ext cx="0" cy="425029"/>
          </a:xfrm>
          <a:prstGeom prst="line">
            <a:avLst/>
          </a:prstGeom>
          <a:noFill/>
          <a:ln w="28575" cap="flat" cmpd="sng" algn="ctr">
            <a:solidFill>
              <a:srgbClr val="646464"/>
            </a:solidFill>
            <a:prstDash val="solid"/>
            <a:tailEnd type="none"/>
          </a:ln>
          <a:effectLst/>
        </p:spPr>
      </p:cxnSp>
      <p:cxnSp>
        <p:nvCxnSpPr>
          <p:cNvPr id="51" name="Straight Connector 57"/>
          <p:cNvCxnSpPr/>
          <p:nvPr/>
        </p:nvCxnSpPr>
        <p:spPr>
          <a:xfrm>
            <a:off x="4548642" y="4079732"/>
            <a:ext cx="0" cy="425029"/>
          </a:xfrm>
          <a:prstGeom prst="line">
            <a:avLst/>
          </a:prstGeom>
          <a:noFill/>
          <a:ln w="28575" cap="flat" cmpd="sng" algn="ctr">
            <a:solidFill>
              <a:srgbClr val="646464"/>
            </a:solidFill>
            <a:prstDash val="solid"/>
            <a:tailEnd type="none"/>
          </a:ln>
          <a:effectLst/>
        </p:spPr>
      </p:cxnSp>
      <p:sp>
        <p:nvSpPr>
          <p:cNvPr id="41" name="Oval 18"/>
          <p:cNvSpPr/>
          <p:nvPr/>
        </p:nvSpPr>
        <p:spPr>
          <a:xfrm>
            <a:off x="4508163" y="1111832"/>
            <a:ext cx="80958" cy="80958"/>
          </a:xfrm>
          <a:prstGeom prst="ellipse">
            <a:avLst/>
          </a:prstGeom>
          <a:solidFill>
            <a:srgbClr val="FF9E01"/>
          </a:solidFill>
          <a:ln w="9525" cap="flat" cmpd="sng" algn="ctr">
            <a:solidFill>
              <a:srgbClr val="FF9E0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9"/>
          <p:cNvSpPr/>
          <p:nvPr/>
        </p:nvSpPr>
        <p:spPr>
          <a:xfrm>
            <a:off x="4508163" y="1849565"/>
            <a:ext cx="80958" cy="80958"/>
          </a:xfrm>
          <a:prstGeom prst="ellipse">
            <a:avLst/>
          </a:prstGeom>
          <a:solidFill>
            <a:srgbClr val="FF9E01"/>
          </a:solidFill>
          <a:ln w="9525" cap="flat" cmpd="sng" algn="ctr">
            <a:solidFill>
              <a:srgbClr val="FF9E0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52"/>
          <p:cNvSpPr/>
          <p:nvPr/>
        </p:nvSpPr>
        <p:spPr>
          <a:xfrm>
            <a:off x="4508163" y="2547200"/>
            <a:ext cx="80958" cy="80958"/>
          </a:xfrm>
          <a:prstGeom prst="ellipse">
            <a:avLst/>
          </a:prstGeom>
          <a:solidFill>
            <a:srgbClr val="FF9E01"/>
          </a:solidFill>
          <a:ln w="9525" cap="flat" cmpd="sng" algn="ctr">
            <a:solidFill>
              <a:srgbClr val="FF9E0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55"/>
          <p:cNvSpPr/>
          <p:nvPr/>
        </p:nvSpPr>
        <p:spPr>
          <a:xfrm>
            <a:off x="4508163" y="3134877"/>
            <a:ext cx="80958" cy="80958"/>
          </a:xfrm>
          <a:prstGeom prst="ellipse">
            <a:avLst/>
          </a:prstGeom>
          <a:solidFill>
            <a:srgbClr val="FF9E01"/>
          </a:solidFill>
          <a:ln w="9525" cap="flat" cmpd="sng" algn="ctr">
            <a:solidFill>
              <a:srgbClr val="FF9E0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58"/>
          <p:cNvSpPr/>
          <p:nvPr/>
        </p:nvSpPr>
        <p:spPr>
          <a:xfrm>
            <a:off x="4508163" y="3694543"/>
            <a:ext cx="80958" cy="80958"/>
          </a:xfrm>
          <a:prstGeom prst="ellipse">
            <a:avLst/>
          </a:prstGeom>
          <a:solidFill>
            <a:srgbClr val="FF9E01"/>
          </a:solidFill>
          <a:ln w="9525" cap="flat" cmpd="sng" algn="ctr">
            <a:solidFill>
              <a:srgbClr val="FF9E0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8"/>
          <p:cNvSpPr/>
          <p:nvPr/>
        </p:nvSpPr>
        <p:spPr>
          <a:xfrm>
            <a:off x="4508163" y="4251768"/>
            <a:ext cx="80958" cy="80958"/>
          </a:xfrm>
          <a:prstGeom prst="ellipse">
            <a:avLst/>
          </a:prstGeom>
          <a:solidFill>
            <a:srgbClr val="FF9E01"/>
          </a:solidFill>
          <a:ln w="9525" cap="flat" cmpd="sng" algn="ctr">
            <a:solidFill>
              <a:srgbClr val="FF9E0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3" y="124447"/>
            <a:ext cx="570172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04. Problemas detectados y subsanados en la actualización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586960" y="847279"/>
            <a:ext cx="277346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Plaza / Carretera Castilla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 rot="5400000">
            <a:off x="2332368" y="-69884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4"/>
          <p:cNvSpPr/>
          <p:nvPr/>
        </p:nvSpPr>
        <p:spPr>
          <a:xfrm>
            <a:off x="460368" y="9490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agen 19" descr="image0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0369" y="1322082"/>
            <a:ext cx="3780000" cy="169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92645" y="1322082"/>
            <a:ext cx="3887516" cy="259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645" y="3702367"/>
            <a:ext cx="324000" cy="324000"/>
          </a:xfrm>
          <a:prstGeom prst="rect">
            <a:avLst/>
          </a:prstGeom>
        </p:spPr>
      </p:pic>
      <p:pic>
        <p:nvPicPr>
          <p:cNvPr id="23" name="Picture 4" descr="Error Icon Png #252324 - Free Icons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88" b="100000" l="938" r="98281">
                        <a14:foregroundMark x1="19531" y1="24063" x2="78281" y2="83438"/>
                        <a14:foregroundMark x1="76250" y1="27187" x2="25313" y2="76406"/>
                        <a14:foregroundMark x1="37969" y1="25625" x2="78438" y2="78906"/>
                        <a14:foregroundMark x1="22188" y1="70625" x2="72031" y2="2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32" y="285132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3" y="124447"/>
            <a:ext cx="5701727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05. Componente de búsqueda_IGN_search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586960" y="740599"/>
            <a:ext cx="277346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Definición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 rot="5400000">
            <a:off x="2332368" y="-80552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4"/>
          <p:cNvSpPr/>
          <p:nvPr/>
        </p:nvSpPr>
        <p:spPr>
          <a:xfrm>
            <a:off x="460368" y="84239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0368" y="1239358"/>
            <a:ext cx="3780000" cy="397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spcBef>
                <a:spcPct val="20000"/>
              </a:spcBef>
              <a:defRPr/>
            </a:pPr>
            <a:r>
              <a:rPr lang="pt-PT" sz="1600" b="1" kern="0" dirty="0">
                <a:solidFill>
                  <a:srgbClr val="000000"/>
                </a:solidFill>
              </a:rPr>
              <a:t>Widget  desarrollado en Jquery UI</a:t>
            </a:r>
          </a:p>
        </p:txBody>
      </p:sp>
      <p:grpSp>
        <p:nvGrpSpPr>
          <p:cNvPr id="15" name="11 Grupo"/>
          <p:cNvGrpSpPr/>
          <p:nvPr/>
        </p:nvGrpSpPr>
        <p:grpSpPr>
          <a:xfrm>
            <a:off x="4664416" y="1314675"/>
            <a:ext cx="2799548" cy="1674881"/>
            <a:chOff x="5349585" y="1014799"/>
            <a:chExt cx="2931222" cy="195262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21"/>
            <a:stretch/>
          </p:blipFill>
          <p:spPr bwMode="auto">
            <a:xfrm>
              <a:off x="5349585" y="1014799"/>
              <a:ext cx="2931222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10 Rectángulo"/>
            <p:cNvSpPr/>
            <p:nvPr/>
          </p:nvSpPr>
          <p:spPr>
            <a:xfrm>
              <a:off x="5464454" y="1514246"/>
              <a:ext cx="2684678" cy="687629"/>
            </a:xfrm>
            <a:prstGeom prst="rect">
              <a:avLst/>
            </a:prstGeom>
            <a:noFill/>
            <a:ln w="19050">
              <a:solidFill>
                <a:srgbClr val="1098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2 Rectángulo"/>
            <p:cNvSpPr/>
            <p:nvPr/>
          </p:nvSpPr>
          <p:spPr>
            <a:xfrm>
              <a:off x="5470550" y="2251863"/>
              <a:ext cx="2678583" cy="586435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7 Rectángulo"/>
          <p:cNvSpPr/>
          <p:nvPr/>
        </p:nvSpPr>
        <p:spPr>
          <a:xfrm>
            <a:off x="586960" y="2101977"/>
            <a:ext cx="3653408" cy="9971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lvl="2" indent="-285750" defTabSz="914400">
              <a:spcBef>
                <a:spcPct val="20000"/>
              </a:spcBef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kern="0" dirty="0" smtClean="0">
                <a:solidFill>
                  <a:srgbClr val="000000"/>
                </a:solidFill>
                <a:latin typeface="Calibri"/>
              </a:rPr>
              <a:t>Geocodificación </a:t>
            </a:r>
            <a:r>
              <a:rPr lang="pt-PT" sz="1400" kern="0" dirty="0">
                <a:solidFill>
                  <a:srgbClr val="000000"/>
                </a:solidFill>
                <a:latin typeface="Calibri"/>
              </a:rPr>
              <a:t>directa CartoCiudad</a:t>
            </a:r>
          </a:p>
          <a:p>
            <a:pPr marL="285750" lvl="2" indent="-285750" defTabSz="914400">
              <a:spcBef>
                <a:spcPct val="20000"/>
              </a:spcBef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kern="0" dirty="0">
                <a:solidFill>
                  <a:srgbClr val="000000"/>
                </a:solidFill>
                <a:latin typeface="Calibri"/>
              </a:rPr>
              <a:t>Búsqueda de topónimos del   Nomenclátor Geográfico Básico de España (NGBE</a:t>
            </a:r>
            <a:r>
              <a:rPr lang="pt-PT" sz="1400" kern="0" dirty="0" smtClean="0">
                <a:solidFill>
                  <a:srgbClr val="000000"/>
                </a:solidFill>
                <a:latin typeface="Calibri"/>
              </a:rPr>
              <a:t>)</a:t>
            </a:r>
            <a:endParaRPr lang="pt-PT" sz="1400" kern="0" dirty="0">
              <a:solidFill>
                <a:srgbClr val="000000"/>
              </a:solidFill>
              <a:latin typeface="Calibri"/>
            </a:endParaRPr>
          </a:p>
          <a:p>
            <a: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13 CuadroTexto"/>
          <p:cNvSpPr txBox="1"/>
          <p:nvPr/>
        </p:nvSpPr>
        <p:spPr>
          <a:xfrm>
            <a:off x="460369" y="1749196"/>
            <a:ext cx="3780000" cy="2886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kern="0" dirty="0" smtClean="0">
                <a:solidFill>
                  <a:srgbClr val="000000"/>
                </a:solidFill>
                <a:latin typeface="Calibri"/>
              </a:rPr>
              <a:t>Combina el consumo de 2 servicios REST:</a:t>
            </a:r>
            <a:endParaRPr lang="pt-PT" sz="1400" b="1" kern="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" name="Conector angular 5"/>
          <p:cNvCxnSpPr>
            <a:endCxn id="18" idx="1"/>
          </p:cNvCxnSpPr>
          <p:nvPr/>
        </p:nvCxnSpPr>
        <p:spPr>
          <a:xfrm>
            <a:off x="4144427" y="2503812"/>
            <a:ext cx="635520" cy="123475"/>
          </a:xfrm>
          <a:prstGeom prst="bentConnector3">
            <a:avLst/>
          </a:prstGeom>
          <a:ln>
            <a:solidFill>
              <a:srgbClr val="0C7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586960" y="3339733"/>
            <a:ext cx="365340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Actualización_Nuevas geometrías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 rot="5400000">
            <a:off x="2332368" y="1793607"/>
            <a:ext cx="36000" cy="378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4"/>
          <p:cNvSpPr/>
          <p:nvPr/>
        </p:nvSpPr>
        <p:spPr>
          <a:xfrm>
            <a:off x="460368" y="3441527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 rotWithShape="1">
          <a:blip r:embed="rId4" cstate="print"/>
          <a:srcRect l="6901" t="22550" r="9247" b="14240"/>
          <a:stretch/>
        </p:blipFill>
        <p:spPr>
          <a:xfrm>
            <a:off x="6812279" y="3079464"/>
            <a:ext cx="2101755" cy="163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"/>
          <p:cNvPicPr>
            <a:picLocks noChangeAspect="1"/>
          </p:cNvPicPr>
          <p:nvPr/>
        </p:nvPicPr>
        <p:blipFill>
          <a:blip r:embed="rId5" cstate="print"/>
          <a:srcRect l="5349" t="12982" b="21314"/>
          <a:stretch>
            <a:fillRect/>
          </a:stretch>
        </p:blipFill>
        <p:spPr>
          <a:xfrm>
            <a:off x="5410201" y="3174047"/>
            <a:ext cx="2022334" cy="159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6" cstate="print"/>
          <a:srcRect l="8642" t="3744" r="9609" b="3606"/>
          <a:stretch>
            <a:fillRect/>
          </a:stretch>
        </p:blipFill>
        <p:spPr>
          <a:xfrm>
            <a:off x="4037945" y="3310159"/>
            <a:ext cx="1682472" cy="1461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angular 9"/>
          <p:cNvCxnSpPr/>
          <p:nvPr/>
        </p:nvCxnSpPr>
        <p:spPr>
          <a:xfrm flipV="1">
            <a:off x="3741420" y="2038837"/>
            <a:ext cx="1032705" cy="193823"/>
          </a:xfrm>
          <a:prstGeom prst="bentConnector3">
            <a:avLst/>
          </a:prstGeom>
          <a:ln>
            <a:solidFill>
              <a:srgbClr val="0C7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7 Rectángulo"/>
          <p:cNvSpPr/>
          <p:nvPr/>
        </p:nvSpPr>
        <p:spPr>
          <a:xfrm>
            <a:off x="586960" y="3798367"/>
            <a:ext cx="3341742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lvl="2" indent="-285750" defTabSz="914400">
              <a:spcBef>
                <a:spcPct val="20000"/>
              </a:spcBef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kern="0" dirty="0" smtClean="0">
                <a:solidFill>
                  <a:srgbClr val="000000"/>
                </a:solidFill>
                <a:latin typeface="Calibri"/>
              </a:rPr>
              <a:t>Municipios + Provincias y Comunidades Autónomas</a:t>
            </a:r>
            <a:endParaRPr lang="es-ES" sz="14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5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3" y="124447"/>
            <a:ext cx="5701727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05. Componente de búsqueda_IGN_search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82288" y="745308"/>
            <a:ext cx="7472052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Siguientes Pasos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91915" y="1558031"/>
            <a:ext cx="2431345" cy="4974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Consumo de 1 solo servicio REST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96919" y="1410861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1</a:t>
            </a:r>
            <a:endParaRPr lang="es-ES" sz="3200" dirty="0">
              <a:solidFill>
                <a:srgbClr val="FF9E01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12" y="1468237"/>
            <a:ext cx="2624028" cy="201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ángulo 38"/>
          <p:cNvSpPr/>
          <p:nvPr/>
        </p:nvSpPr>
        <p:spPr>
          <a:xfrm>
            <a:off x="791915" y="2372890"/>
            <a:ext cx="2431345" cy="4974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Nuevas funcionalidades para el buscador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96919" y="2236225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2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41" name="13 CuadroTexto"/>
          <p:cNvSpPr txBox="1"/>
          <p:nvPr/>
        </p:nvSpPr>
        <p:spPr>
          <a:xfrm>
            <a:off x="3595311" y="1597515"/>
            <a:ext cx="1449130" cy="4184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kern="0" dirty="0" smtClean="0">
                <a:solidFill>
                  <a:srgbClr val="FF9E01"/>
                </a:solidFill>
                <a:latin typeface="Calibri"/>
              </a:rPr>
              <a:t>Nueva API CNIG  </a:t>
            </a:r>
            <a:r>
              <a:rPr lang="pt-PT" sz="1400" i="1" kern="0" dirty="0" smtClean="0">
                <a:solidFill>
                  <a:srgbClr val="000000"/>
                </a:solidFill>
                <a:latin typeface="Calibri"/>
              </a:rPr>
              <a:t>(en desarrollo)</a:t>
            </a:r>
            <a:endParaRPr lang="es-ES" sz="1400" b="1" i="1" kern="0" dirty="0">
              <a:solidFill>
                <a:srgbClr val="0C7292"/>
              </a:solidFill>
              <a:latin typeface="Calibri"/>
            </a:endParaRPr>
          </a:p>
        </p:txBody>
      </p:sp>
      <p:sp>
        <p:nvSpPr>
          <p:cNvPr id="43" name="Triángulo isósceles 42"/>
          <p:cNvSpPr/>
          <p:nvPr/>
        </p:nvSpPr>
        <p:spPr>
          <a:xfrm rot="5400000">
            <a:off x="3038809" y="1711458"/>
            <a:ext cx="495718" cy="190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13 CuadroTexto"/>
          <p:cNvSpPr txBox="1"/>
          <p:nvPr/>
        </p:nvSpPr>
        <p:spPr>
          <a:xfrm>
            <a:off x="3595375" y="2400793"/>
            <a:ext cx="2027419" cy="4184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kern="0" dirty="0" smtClean="0">
                <a:solidFill>
                  <a:srgbClr val="FF9E01"/>
                </a:solidFill>
                <a:latin typeface="Calibri"/>
              </a:rPr>
              <a:t>Localización directa</a:t>
            </a:r>
          </a:p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kern="0" dirty="0" smtClean="0">
                <a:solidFill>
                  <a:srgbClr val="FF9E01"/>
                </a:solidFill>
                <a:latin typeface="Calibri"/>
              </a:rPr>
              <a:t>Localización Inversa</a:t>
            </a:r>
            <a:endParaRPr lang="es-ES" sz="1400" b="1" kern="0" dirty="0">
              <a:solidFill>
                <a:srgbClr val="0C7292"/>
              </a:solidFill>
              <a:latin typeface="Calibri"/>
            </a:endParaRPr>
          </a:p>
        </p:txBody>
      </p:sp>
      <p:sp>
        <p:nvSpPr>
          <p:cNvPr id="45" name="Triángulo isósceles 44"/>
          <p:cNvSpPr/>
          <p:nvPr/>
        </p:nvSpPr>
        <p:spPr>
          <a:xfrm rot="5400000">
            <a:off x="3038874" y="2514736"/>
            <a:ext cx="495718" cy="190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3" y="124447"/>
            <a:ext cx="570172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06. Conclusiones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82288" y="821508"/>
            <a:ext cx="2740032" cy="664704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 Proyecto Cartociudad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13 CuadroTexto"/>
          <p:cNvSpPr txBox="1"/>
          <p:nvPr/>
        </p:nvSpPr>
        <p:spPr>
          <a:xfrm>
            <a:off x="3884518" y="821508"/>
            <a:ext cx="4649882" cy="4184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pt-PT"/>
            </a:defPPr>
            <a:lvl1pPr marL="285750" indent="-285750" defTabSz="914400">
              <a:buClr>
                <a:srgbClr val="FF9E01"/>
              </a:buClr>
              <a:buSzPct val="100000"/>
              <a:buFont typeface="Wingdings" panose="05000000000000000000" pitchFamily="2" charset="2"/>
              <a:buChar char="§"/>
              <a:defRPr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marL="0" lvl="2" defTabSz="914400">
              <a:spcBef>
                <a:spcPts val="600"/>
              </a:spcBef>
              <a:spcAft>
                <a:spcPts val="600"/>
              </a:spcAft>
              <a:buClr>
                <a:srgbClr val="FF9E01"/>
              </a:buClr>
              <a:buSzPct val="100000"/>
              <a:tabLst>
                <a:tab pos="89693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dirty="0">
                <a:solidFill>
                  <a:srgbClr val="FF9E01"/>
                </a:solidFill>
              </a:rPr>
              <a:t>Completar su base de datos </a:t>
            </a:r>
            <a:r>
              <a:rPr lang="es-ES" sz="1400" dirty="0"/>
              <a:t>mediante la obtención de </a:t>
            </a:r>
            <a:r>
              <a:rPr lang="es-ES" sz="1400" b="1" dirty="0">
                <a:solidFill>
                  <a:srgbClr val="FF9E01"/>
                </a:solidFill>
              </a:rPr>
              <a:t>nuevas direcciones </a:t>
            </a:r>
            <a:r>
              <a:rPr lang="es-ES" sz="1400" dirty="0"/>
              <a:t>a partir de actualizaciones automáticas utilizando la información de la </a:t>
            </a:r>
            <a:r>
              <a:rPr lang="es-ES" sz="1400" b="1" dirty="0">
                <a:solidFill>
                  <a:srgbClr val="FF9E01"/>
                </a:solidFill>
              </a:rPr>
              <a:t>IGR-RT, Catastro, </a:t>
            </a:r>
            <a:r>
              <a:rPr lang="es-ES" sz="1400" dirty="0"/>
              <a:t>y</a:t>
            </a:r>
            <a:r>
              <a:rPr lang="es-ES" sz="1400" b="1" dirty="0">
                <a:solidFill>
                  <a:srgbClr val="FF9E01"/>
                </a:solidFill>
              </a:rPr>
              <a:t> fuentes locales</a:t>
            </a:r>
            <a:r>
              <a:rPr lang="es-ES" sz="1400" dirty="0"/>
              <a:t>. El número de nuevas direcciones que serán incorporadas a mediados de noviembre serán de </a:t>
            </a:r>
            <a:r>
              <a:rPr lang="es-ES" sz="1600" b="1" dirty="0" smtClean="0">
                <a:solidFill>
                  <a:srgbClr val="FF9E01"/>
                </a:solidFill>
              </a:rPr>
              <a:t>1.000.000</a:t>
            </a:r>
            <a:r>
              <a:rPr lang="es-ES" sz="1400" dirty="0" smtClean="0"/>
              <a:t>. </a:t>
            </a:r>
            <a:r>
              <a:rPr lang="es-ES" sz="1400" dirty="0"/>
              <a:t>El número de puntos de interés actualmente es de </a:t>
            </a:r>
            <a:r>
              <a:rPr lang="es-ES" sz="1600" b="1" dirty="0">
                <a:solidFill>
                  <a:srgbClr val="FF9E01"/>
                </a:solidFill>
              </a:rPr>
              <a:t>89.0000</a:t>
            </a:r>
            <a:endParaRPr lang="es-ES" sz="1600" b="1" kern="0" dirty="0">
              <a:solidFill>
                <a:srgbClr val="FF9E01"/>
              </a:solidFill>
              <a:latin typeface="Calibri"/>
            </a:endParaRPr>
          </a:p>
        </p:txBody>
      </p:sp>
      <p:sp>
        <p:nvSpPr>
          <p:cNvPr id="43" name="Triángulo isósceles 42"/>
          <p:cNvSpPr/>
          <p:nvPr/>
        </p:nvSpPr>
        <p:spPr>
          <a:xfrm rot="5400000">
            <a:off x="3255112" y="1058578"/>
            <a:ext cx="495718" cy="190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82288" y="2368368"/>
            <a:ext cx="2740032" cy="664704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5400000">
            <a:off x="3255112" y="2605438"/>
            <a:ext cx="495718" cy="190565"/>
          </a:xfrm>
          <a:prstGeom prst="triangle">
            <a:avLst/>
          </a:prstGeom>
          <a:solidFill>
            <a:srgbClr val="0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4053276" y="2396626"/>
            <a:ext cx="4633524" cy="8837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Direcciones actualizadas</a:t>
            </a:r>
          </a:p>
          <a:p>
            <a:pPr defTabSz="914400">
              <a:defRPr/>
            </a:pPr>
            <a:r>
              <a:rPr kumimoji="0" lang="es-ES_tradnl" sz="140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Cada 6 meses </a:t>
            </a:r>
            <a:r>
              <a:rPr lang="es-ES" sz="1400" dirty="0"/>
              <a:t>con</a:t>
            </a:r>
            <a:r>
              <a:rPr lang="es-ES" sz="1400" i="1" dirty="0">
                <a:solidFill>
                  <a:srgbClr val="0070C0"/>
                </a:solidFill>
              </a:rPr>
              <a:t> </a:t>
            </a:r>
            <a:r>
              <a:rPr lang="es-ES" sz="1400" kern="0" dirty="0">
                <a:ea typeface="Verdana" panose="020B0604030504040204" pitchFamily="34" charset="0"/>
                <a:cs typeface="Verdana" panose="020B0604030504040204" pitchFamily="34" charset="0"/>
              </a:rPr>
              <a:t>la última información de Catastro, INE, Comunidades Autónomas y </a:t>
            </a:r>
            <a:r>
              <a:rPr lang="es-ES" sz="14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Ayuntamientos. Ampliando el número de provincias</a:t>
            </a:r>
            <a:endParaRPr lang="es-ES" sz="1400" kern="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u="none" strike="noStrike" kern="0" cap="none" spc="0" normalizeH="0" baseline="0" dirty="0" smtClean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758279" y="2352949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1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53275" y="3204894"/>
            <a:ext cx="4633525" cy="8837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Actualizaciones rápidas y sencillas</a:t>
            </a:r>
          </a:p>
          <a:p>
            <a:pPr defTabSz="914400">
              <a:defRPr/>
            </a:pPr>
            <a:r>
              <a:rPr kumimoji="0" lang="es-ES_tradnl" sz="140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Para su inclusión en el Geocodificador</a:t>
            </a:r>
            <a:endParaRPr lang="es-ES" sz="1400" kern="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u="none" strike="noStrike" kern="0" cap="none" spc="0" normalizeH="0" baseline="0" dirty="0" smtClean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758279" y="3161217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2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053275" y="3837755"/>
            <a:ext cx="4633525" cy="8837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Inclusión en Cartociudad para Descarga</a:t>
            </a:r>
          </a:p>
          <a:p>
            <a:pPr defTabSz="914400">
              <a:defRPr/>
            </a:pPr>
            <a:r>
              <a:rPr kumimoji="0" lang="es-ES_tradnl" sz="140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Se estudiará la</a:t>
            </a:r>
            <a:r>
              <a:rPr kumimoji="0" lang="es-ES_tradnl" sz="140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inclusión de las nuevas direcciones en la base de datos de Cartociudad para Descarga</a:t>
            </a:r>
            <a:endParaRPr lang="es-ES" sz="1400" kern="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58279" y="3794078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3</a:t>
            </a:r>
            <a:endParaRPr lang="es-ES" sz="3200" dirty="0">
              <a:solidFill>
                <a:srgbClr val="FF9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/>
          <p:nvPr/>
        </p:nvSpPr>
        <p:spPr>
          <a:xfrm>
            <a:off x="237483" y="3345508"/>
            <a:ext cx="144000" cy="1440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6780" y="4193527"/>
            <a:ext cx="733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Centro Nacional de Información </a:t>
            </a:r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</a:rPr>
              <a:t>Geográfica. Instituto </a:t>
            </a: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Geográfico Nacional</a:t>
            </a: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-28699"/>
            <a:ext cx="9159240" cy="2344942"/>
          </a:xfrm>
          <a:prstGeom prst="rect">
            <a:avLst/>
          </a:prstGeom>
        </p:spPr>
      </p:pic>
      <p:sp>
        <p:nvSpPr>
          <p:cNvPr id="20" name="Rectángulo 3"/>
          <p:cNvSpPr/>
          <p:nvPr/>
        </p:nvSpPr>
        <p:spPr>
          <a:xfrm>
            <a:off x="0" y="2324100"/>
            <a:ext cx="9144000" cy="1821180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7"/>
          <p:cNvSpPr/>
          <p:nvPr/>
        </p:nvSpPr>
        <p:spPr>
          <a:xfrm>
            <a:off x="373600" y="3337888"/>
            <a:ext cx="2773460" cy="56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>
                <a:solidFill>
                  <a:schemeClr val="tx1"/>
                </a:solidFill>
              </a:rPr>
              <a:t>Beatriz Brenes </a:t>
            </a:r>
            <a:r>
              <a:rPr lang="es-ES" sz="1800" b="1" dirty="0" smtClean="0">
                <a:solidFill>
                  <a:schemeClr val="tx1"/>
                </a:solidFill>
              </a:rPr>
              <a:t>Fernández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+mj-lt"/>
              </a:rPr>
              <a:t>bbrenes@fomento.es</a:t>
            </a:r>
            <a:endParaRPr lang="pt-B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Oval 4"/>
          <p:cNvSpPr/>
          <p:nvPr/>
        </p:nvSpPr>
        <p:spPr>
          <a:xfrm>
            <a:off x="247008" y="342170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ángulo 13"/>
          <p:cNvSpPr/>
          <p:nvPr/>
        </p:nvSpPr>
        <p:spPr>
          <a:xfrm>
            <a:off x="3152994" y="3354259"/>
            <a:ext cx="3266855" cy="5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</a:rPr>
              <a:t>Patricia Trigo </a:t>
            </a:r>
            <a:r>
              <a:rPr lang="es-ES" sz="1800" b="1" dirty="0" err="1" smtClean="0">
                <a:solidFill>
                  <a:schemeClr val="tx1"/>
                </a:solidFill>
              </a:rPr>
              <a:t>Gambaro-Espuig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+mj-lt"/>
              </a:rPr>
              <a:t>p</a:t>
            </a:r>
            <a:r>
              <a:rPr lang="pt-BR" sz="1600" dirty="0" smtClean="0">
                <a:solidFill>
                  <a:schemeClr val="tx1"/>
                </a:solidFill>
                <a:latin typeface="+mj-lt"/>
              </a:rPr>
              <a:t>atricia.trigo@madird.org</a:t>
            </a:r>
          </a:p>
        </p:txBody>
      </p:sp>
      <p:sp>
        <p:nvSpPr>
          <p:cNvPr id="24" name="Oval 4"/>
          <p:cNvSpPr/>
          <p:nvPr/>
        </p:nvSpPr>
        <p:spPr>
          <a:xfrm>
            <a:off x="3026403" y="342170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17"/>
          <p:cNvSpPr/>
          <p:nvPr/>
        </p:nvSpPr>
        <p:spPr>
          <a:xfrm>
            <a:off x="6418165" y="3354259"/>
            <a:ext cx="2270540" cy="5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</a:rPr>
              <a:t>Itziar Doñate Vadillo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+mj-lt"/>
              </a:rPr>
              <a:t>i</a:t>
            </a:r>
            <a:r>
              <a:rPr lang="pt-BR" sz="1600" dirty="0" smtClean="0">
                <a:solidFill>
                  <a:schemeClr val="tx1"/>
                </a:solidFill>
                <a:latin typeface="+mj-lt"/>
              </a:rPr>
              <a:t>tziar.donate@cnig.es</a:t>
            </a:r>
            <a:endParaRPr lang="pt-B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6291573" y="3421708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uadroTexto 10"/>
          <p:cNvSpPr txBox="1"/>
          <p:nvPr/>
        </p:nvSpPr>
        <p:spPr>
          <a:xfrm>
            <a:off x="637574" y="2451110"/>
            <a:ext cx="7868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1" dirty="0" smtClean="0">
                <a:solidFill>
                  <a:srgbClr val="FFFFFF"/>
                </a:solidFill>
              </a:rPr>
              <a:t>Gracias</a:t>
            </a: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1" dirty="0" err="1" smtClean="0">
                <a:solidFill>
                  <a:srgbClr val="FFFFFF"/>
                </a:solidFill>
              </a:rPr>
              <a:t>Obrigado</a:t>
            </a:r>
            <a:endParaRPr lang="es-ES" sz="28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ociones - periodismocuánt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72" y="1473439"/>
            <a:ext cx="3664376" cy="26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YInterstate Bold"/>
              </a:rPr>
              <a:t>01. Introducción</a:t>
            </a:r>
            <a:endParaRPr lang="es-ES_tradnl" sz="2000" b="1" kern="0" spc="-120" dirty="0">
              <a:solidFill>
                <a:schemeClr val="tx1">
                  <a:lumMod val="85000"/>
                  <a:lumOff val="15000"/>
                </a:schemeClr>
              </a:solidFill>
              <a:cs typeface="EYInterstate Bold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86960" y="999679"/>
            <a:ext cx="2456491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¿Qué es </a:t>
            </a:r>
            <a:r>
              <a:rPr lang="es-ES" sz="1800" b="1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CartoCiudad</a:t>
            </a:r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 rot="5400000">
            <a:off x="1684368" y="101553"/>
            <a:ext cx="36000" cy="2484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7 Rectángulo"/>
          <p:cNvSpPr/>
          <p:nvPr/>
        </p:nvSpPr>
        <p:spPr>
          <a:xfrm>
            <a:off x="414872" y="1489879"/>
            <a:ext cx="2744585" cy="1815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uFillTx/>
                <a:latin typeface="Calibri"/>
              </a:rPr>
              <a:t>Conjunto de </a:t>
            </a:r>
            <a:r>
              <a:rPr lang="es-ES" sz="1400" b="1" i="0" u="none" strike="noStrike" kern="1200" cap="none" spc="0" baseline="0" dirty="0">
                <a:uFillTx/>
                <a:latin typeface="Calibri"/>
              </a:rPr>
              <a:t>direcciones postales de España</a:t>
            </a:r>
            <a:r>
              <a:rPr lang="es-ES" sz="1400" b="0" i="0" u="none" strike="noStrike" kern="1200" cap="none" spc="0" baseline="0" dirty="0">
                <a:uFillTx/>
                <a:latin typeface="Calibri"/>
              </a:rPr>
              <a:t> con representación puntual procedente de distintos organismos </a:t>
            </a:r>
            <a:r>
              <a:rPr lang="es-ES" sz="1400" b="1" i="0" u="none" strike="noStrike" kern="1200" cap="none" spc="0" baseline="0" dirty="0">
                <a:uFillTx/>
                <a:latin typeface="Calibri"/>
              </a:rPr>
              <a:t>estatales, autonómicos </a:t>
            </a:r>
            <a:r>
              <a:rPr lang="es-ES" sz="1400" i="0" u="none" strike="noStrike" kern="1200" cap="none" spc="0" baseline="0" dirty="0">
                <a:uFillTx/>
                <a:latin typeface="Calibri"/>
              </a:rPr>
              <a:t>y</a:t>
            </a:r>
            <a:r>
              <a:rPr lang="es-ES" sz="1400" b="1" i="0" u="none" strike="noStrike" kern="1200" cap="none" spc="0" baseline="0" dirty="0">
                <a:uFillTx/>
                <a:latin typeface="Calibri"/>
              </a:rPr>
              <a:t> locales</a:t>
            </a:r>
            <a:r>
              <a:rPr lang="es-ES" sz="1400" b="0" i="0" u="none" strike="noStrike" kern="1200" cap="none" spc="0" baseline="0" dirty="0">
                <a:uFillTx/>
                <a:latin typeface="Calibri"/>
              </a:rPr>
              <a:t>. Son completadas con la asignación de código postal y la población a la que pertenecen</a:t>
            </a:r>
          </a:p>
        </p:txBody>
      </p:sp>
      <p:sp>
        <p:nvSpPr>
          <p:cNvPr id="53" name="Oval 4"/>
          <p:cNvSpPr/>
          <p:nvPr/>
        </p:nvSpPr>
        <p:spPr>
          <a:xfrm>
            <a:off x="460368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5058877" y="999679"/>
            <a:ext cx="2456491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¿Cuál es el objetivo?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 rot="5400000">
            <a:off x="6156285" y="101553"/>
            <a:ext cx="36000" cy="2484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7 Rectángulo"/>
          <p:cNvSpPr/>
          <p:nvPr/>
        </p:nvSpPr>
        <p:spPr>
          <a:xfrm>
            <a:off x="4551972" y="2975036"/>
            <a:ext cx="3664376" cy="954107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defTabSz="914400"/>
            <a:r>
              <a:rPr lang="es-ES" sz="1400" dirty="0">
                <a:solidFill>
                  <a:srgbClr val="000000"/>
                </a:solidFill>
                <a:latin typeface="Calibri"/>
              </a:rPr>
              <a:t>Obtener una </a:t>
            </a:r>
            <a:r>
              <a:rPr lang="es-ES" sz="1400" b="1" dirty="0">
                <a:solidFill>
                  <a:srgbClr val="000000"/>
                </a:solidFill>
                <a:latin typeface="Calibri"/>
              </a:rPr>
              <a:t>BD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 lo más </a:t>
            </a:r>
            <a:r>
              <a:rPr lang="es-ES" sz="1400" b="1" dirty="0">
                <a:solidFill>
                  <a:srgbClr val="000000"/>
                </a:solidFill>
                <a:latin typeface="Calibri"/>
              </a:rPr>
              <a:t>completa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 y </a:t>
            </a:r>
            <a:r>
              <a:rPr lang="es-ES" sz="1400" b="1" dirty="0">
                <a:solidFill>
                  <a:srgbClr val="000000"/>
                </a:solidFill>
                <a:latin typeface="Calibri"/>
              </a:rPr>
              <a:t>actualizada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 posible, para que el usuario pueda </a:t>
            </a:r>
            <a:r>
              <a:rPr lang="es-ES" sz="1400" b="1" dirty="0">
                <a:solidFill>
                  <a:srgbClr val="000000"/>
                </a:solidFill>
                <a:latin typeface="Calibri"/>
              </a:rPr>
              <a:t>geolocalizar cualquier punto sobre el territorio español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 con información oficial</a:t>
            </a:r>
          </a:p>
        </p:txBody>
      </p:sp>
      <p:sp>
        <p:nvSpPr>
          <p:cNvPr id="61" name="Oval 4"/>
          <p:cNvSpPr/>
          <p:nvPr/>
        </p:nvSpPr>
        <p:spPr>
          <a:xfrm>
            <a:off x="4932285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riángulo isósceles 1"/>
          <p:cNvSpPr/>
          <p:nvPr/>
        </p:nvSpPr>
        <p:spPr>
          <a:xfrm rot="5400000" flipH="1">
            <a:off x="3400373" y="2181758"/>
            <a:ext cx="723332" cy="232012"/>
          </a:xfrm>
          <a:prstGeom prst="triangle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/>
          <p:cNvSpPr/>
          <p:nvPr/>
        </p:nvSpPr>
        <p:spPr>
          <a:xfrm>
            <a:off x="5142160" y="3891082"/>
            <a:ext cx="2484000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Utilización en los servicios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YInterstate Bold"/>
              </a:rPr>
              <a:t>01. Introducción</a:t>
            </a:r>
            <a:endParaRPr lang="es-ES_tradnl" sz="2000" b="1" kern="0" spc="-120" dirty="0">
              <a:solidFill>
                <a:schemeClr val="tx1">
                  <a:lumMod val="85000"/>
                  <a:lumOff val="15000"/>
                </a:schemeClr>
              </a:solidFill>
              <a:cs typeface="EYInterstate Bold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86960" y="999679"/>
            <a:ext cx="2456491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¿Qué servicios tiene?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 rot="5400000">
            <a:off x="1954368" y="-168447"/>
            <a:ext cx="36000" cy="3024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7 Rectángulo"/>
          <p:cNvSpPr/>
          <p:nvPr/>
        </p:nvSpPr>
        <p:spPr>
          <a:xfrm>
            <a:off x="414872" y="1489879"/>
            <a:ext cx="3030693" cy="17081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  <a:latin typeface="Calibri"/>
              </a:rPr>
              <a:t>Descarga: WFS</a:t>
            </a:r>
          </a:p>
          <a:p>
            <a:pPr marL="285750" indent="-285750" defTabSz="914400">
              <a:lnSpc>
                <a:spcPct val="150000"/>
              </a:lnSpc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  <a:latin typeface="Calibri"/>
              </a:rPr>
              <a:t>Visualización: WMS </a:t>
            </a:r>
          </a:p>
          <a:p>
            <a:pPr marL="285750" indent="-285750" defTabSz="914400">
              <a:lnSpc>
                <a:spcPct val="150000"/>
              </a:lnSpc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  <a:latin typeface="Calibri"/>
              </a:rPr>
              <a:t>Geoprocesamiento:  WPS</a:t>
            </a:r>
          </a:p>
          <a:p>
            <a:pPr marL="285750" indent="-285750" defTabSz="914400">
              <a:lnSpc>
                <a:spcPct val="150000"/>
              </a:lnSpc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  <a:latin typeface="Calibri"/>
              </a:rPr>
              <a:t>Servicios REST:  </a:t>
            </a:r>
            <a:endParaRPr lang="es-ES" sz="1400" dirty="0" smtClean="0">
              <a:solidFill>
                <a:srgbClr val="000000"/>
              </a:solidFill>
              <a:latin typeface="Calibri"/>
            </a:endParaRPr>
          </a:p>
          <a:p>
            <a:pPr marL="628650" lvl="1" indent="-285750" defTabSz="914400">
              <a:lnSpc>
                <a:spcPct val="150000"/>
              </a:lnSpc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0000"/>
                </a:solidFill>
                <a:latin typeface="Calibri"/>
              </a:rPr>
              <a:t>“</a:t>
            </a:r>
            <a:r>
              <a:rPr lang="es-ES" sz="1400" dirty="0">
                <a:solidFill>
                  <a:srgbClr val="000000"/>
                </a:solidFill>
                <a:latin typeface="Calibri"/>
              </a:rPr>
              <a:t>Services” y </a:t>
            </a:r>
            <a:r>
              <a:rPr lang="es-ES" sz="1400" b="1" dirty="0">
                <a:solidFill>
                  <a:srgbClr val="000000"/>
                </a:solidFill>
                <a:latin typeface="Calibri"/>
              </a:rPr>
              <a:t>“Geocodificador” </a:t>
            </a:r>
          </a:p>
        </p:txBody>
      </p:sp>
      <p:sp>
        <p:nvSpPr>
          <p:cNvPr id="53" name="Oval 4"/>
          <p:cNvSpPr/>
          <p:nvPr/>
        </p:nvSpPr>
        <p:spPr>
          <a:xfrm>
            <a:off x="460368" y="110147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4528917" y="1027545"/>
            <a:ext cx="396000" cy="3055"/>
          </a:xfrm>
          <a:prstGeom prst="line">
            <a:avLst/>
          </a:prstGeom>
          <a:noFill/>
          <a:ln w="12700" cap="flat" cmpd="sng" algn="ctr">
            <a:solidFill>
              <a:srgbClr val="FF9E01"/>
            </a:solidFill>
            <a:prstDash val="solid"/>
          </a:ln>
          <a:effectLst/>
        </p:spPr>
      </p:cxnSp>
      <p:cxnSp>
        <p:nvCxnSpPr>
          <p:cNvPr id="20" name="Conector recto 19"/>
          <p:cNvCxnSpPr/>
          <p:nvPr/>
        </p:nvCxnSpPr>
        <p:spPr>
          <a:xfrm rot="5400000" flipH="1" flipV="1">
            <a:off x="4332445" y="1224821"/>
            <a:ext cx="396000" cy="3055"/>
          </a:xfrm>
          <a:prstGeom prst="line">
            <a:avLst/>
          </a:prstGeom>
          <a:noFill/>
          <a:ln w="12700" cap="flat" cmpd="sng" algn="ctr">
            <a:solidFill>
              <a:srgbClr val="FF9E01"/>
            </a:solidFill>
            <a:prstDash val="solid"/>
          </a:ln>
          <a:effectLst/>
        </p:spPr>
      </p:cxnSp>
      <p:cxnSp>
        <p:nvCxnSpPr>
          <p:cNvPr id="21" name="Conector recto 20"/>
          <p:cNvCxnSpPr/>
          <p:nvPr/>
        </p:nvCxnSpPr>
        <p:spPr>
          <a:xfrm>
            <a:off x="7832478" y="4265573"/>
            <a:ext cx="396000" cy="3055"/>
          </a:xfrm>
          <a:prstGeom prst="line">
            <a:avLst/>
          </a:prstGeom>
          <a:noFill/>
          <a:ln w="19050" cap="flat" cmpd="sng" algn="ctr">
            <a:solidFill>
              <a:srgbClr val="FF9E01"/>
            </a:solidFill>
            <a:prstDash val="solid"/>
          </a:ln>
          <a:effectLst/>
        </p:spPr>
      </p:cxnSp>
      <p:cxnSp>
        <p:nvCxnSpPr>
          <p:cNvPr id="22" name="Conector recto 21"/>
          <p:cNvCxnSpPr/>
          <p:nvPr/>
        </p:nvCxnSpPr>
        <p:spPr>
          <a:xfrm rot="5400000" flipH="1" flipV="1">
            <a:off x="8028950" y="4066045"/>
            <a:ext cx="396000" cy="3055"/>
          </a:xfrm>
          <a:prstGeom prst="line">
            <a:avLst/>
          </a:prstGeom>
          <a:noFill/>
          <a:ln w="19050" cap="flat" cmpd="sng" algn="ctr">
            <a:solidFill>
              <a:srgbClr val="FF9E01"/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"/>
          <a:stretch/>
        </p:blipFill>
        <p:spPr bwMode="auto">
          <a:xfrm>
            <a:off x="4726917" y="1139128"/>
            <a:ext cx="3387980" cy="30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1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YInterstate Bold"/>
              </a:rPr>
              <a:t>01. Introducción</a:t>
            </a:r>
            <a:endParaRPr lang="es-ES_tradnl" sz="2000" b="1" kern="0" spc="-120" dirty="0">
              <a:solidFill>
                <a:schemeClr val="tx1">
                  <a:lumMod val="85000"/>
                  <a:lumOff val="15000"/>
                </a:schemeClr>
              </a:solidFill>
              <a:cs typeface="EYInterstate Bold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86960" y="755839"/>
            <a:ext cx="3907444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¿De dónde se obtienen estos datos?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 rot="5400000">
            <a:off x="2566368" y="-1024287"/>
            <a:ext cx="36000" cy="4248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4"/>
          <p:cNvSpPr/>
          <p:nvPr/>
        </p:nvSpPr>
        <p:spPr>
          <a:xfrm>
            <a:off x="460368" y="85763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7 Rectángulo"/>
          <p:cNvSpPr/>
          <p:nvPr/>
        </p:nvSpPr>
        <p:spPr>
          <a:xfrm>
            <a:off x="414872" y="1688562"/>
            <a:ext cx="4079532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0000"/>
                </a:solidFill>
              </a:rPr>
              <a:t>Identificadores </a:t>
            </a:r>
            <a:r>
              <a:rPr lang="es-ES" sz="1400" dirty="0">
                <a:solidFill>
                  <a:srgbClr val="000000"/>
                </a:solidFill>
              </a:rPr>
              <a:t>de los tramos y vías   </a:t>
            </a: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rgbClr val="FF9E0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</a:rPr>
              <a:t>Nombre vía + Nº de portal/punto </a:t>
            </a:r>
            <a:r>
              <a:rPr lang="es-ES" sz="1400" dirty="0" smtClean="0">
                <a:solidFill>
                  <a:srgbClr val="000000"/>
                </a:solidFill>
              </a:rPr>
              <a:t>kilométrico</a:t>
            </a: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26" name="Picture 5" descr="C:\Users\pcnig015\Downloads\descarg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47637" y="2713901"/>
            <a:ext cx="1245679" cy="89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" descr="C:\Users\pcnig015\Desktop\descarg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657" y="2857460"/>
            <a:ext cx="1298230" cy="54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9" descr="C:\Users\pcnig015\Downloads\red_carreteras_madrid.jpg"/>
          <p:cNvPicPr>
            <a:picLocks noChangeAspect="1"/>
          </p:cNvPicPr>
          <p:nvPr/>
        </p:nvPicPr>
        <p:blipFill>
          <a:blip r:embed="rId5" cstate="print"/>
          <a:srcRect t="13914"/>
          <a:stretch>
            <a:fillRect/>
          </a:stretch>
        </p:blipFill>
        <p:spPr>
          <a:xfrm>
            <a:off x="4804601" y="1322736"/>
            <a:ext cx="1021201" cy="65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" descr="C:\Users\pcnig006\AppData\Local\Microsoft\Windows\Temporary Internet Files\Content.IE5\HVX2SMRU\800px-Boeing_707-3F5C,_TAP_-_Transportes_Aereos_Portugueses_AN0973479[1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825803" y="1322736"/>
            <a:ext cx="921834" cy="65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 descr="http://www.eoi.es/blogs/sostenibilidad/files/2013/02/tren_av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747637" y="1322736"/>
            <a:ext cx="834938" cy="65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4" descr="http://cruceros.muchoviaje.com/content/groups/public/documents/mc_imagenes/Barco.58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82575" y="1322736"/>
            <a:ext cx="982138" cy="65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804601" y="2011727"/>
            <a:ext cx="845826" cy="39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"/>
          <p:cNvPicPr>
            <a:picLocks noChangeAspect="1"/>
          </p:cNvPicPr>
          <p:nvPr/>
        </p:nvPicPr>
        <p:blipFill rotWithShape="1">
          <a:blip r:embed="rId10" cstate="print"/>
          <a:srcRect l="675" t="4887" r="1001" b="6515"/>
          <a:stretch/>
        </p:blipFill>
        <p:spPr>
          <a:xfrm>
            <a:off x="6620726" y="2020697"/>
            <a:ext cx="1648326" cy="38385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ángulo 42"/>
          <p:cNvSpPr/>
          <p:nvPr/>
        </p:nvSpPr>
        <p:spPr>
          <a:xfrm>
            <a:off x="692855" y="1322736"/>
            <a:ext cx="2215013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 Viaria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7859" y="1186071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1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23945" y="2566521"/>
            <a:ext cx="2083923" cy="288000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Nombre oficial y tipo vía urbana</a:t>
            </a:r>
            <a:endParaRPr kumimoji="0" lang="es-ES" sz="11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23945" y="2984705"/>
            <a:ext cx="2083923" cy="288000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Código de la vía</a:t>
            </a:r>
            <a:endParaRPr kumimoji="0" lang="es-ES" sz="11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23945" y="3380481"/>
            <a:ext cx="2083923" cy="288000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Otras fuentes locales y autonómicas</a:t>
            </a:r>
            <a:endParaRPr kumimoji="0" lang="es-ES" sz="11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136364" y="3950197"/>
            <a:ext cx="3358039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Actualización trimestral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2962189" y="1322736"/>
            <a:ext cx="154800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IGR -</a:t>
            </a:r>
            <a:r>
              <a:rPr lang="es-ES" sz="16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RT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962189" y="2585857"/>
            <a:ext cx="1138091" cy="288000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INE</a:t>
            </a:r>
            <a:endParaRPr kumimoji="0" lang="es-ES" sz="12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2962189" y="2984705"/>
            <a:ext cx="1138091" cy="288000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INE &amp; Castrato</a:t>
            </a:r>
            <a:endParaRPr kumimoji="0" lang="es-ES" sz="12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2962189" y="3380481"/>
            <a:ext cx="1138091" cy="288000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Otras fuentes</a:t>
            </a:r>
            <a:endParaRPr kumimoji="0" lang="es-ES" sz="12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2667" y1="1333" x2="71556" y2="92444"/>
                        <a14:foregroundMark x1="88000" y1="17333" x2="4444" y2="68889"/>
                        <a14:foregroundMark x1="4889" y1="30222" x2="94667" y2="65333"/>
                        <a14:foregroundMark x1="72000" y1="34667" x2="11556" y2="85333"/>
                        <a14:foregroundMark x1="25333" y1="13778" x2="57778" y2="90222"/>
                        <a14:foregroundMark x1="82222" y1="45778" x2="12889" y2="67556"/>
                        <a14:foregroundMark x1="37778" y1="24444" x2="62222" y2="80000"/>
                        <a14:foregroundMark x1="64444" y1="20444" x2="39111" y2="7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160" y="3980238"/>
            <a:ext cx="333661" cy="333661"/>
          </a:xfrm>
          <a:prstGeom prst="rect">
            <a:avLst/>
          </a:prstGeom>
          <a:ln>
            <a:noFill/>
          </a:ln>
        </p:spPr>
      </p:pic>
      <p:sp>
        <p:nvSpPr>
          <p:cNvPr id="61" name="Rectángulo 60"/>
          <p:cNvSpPr/>
          <p:nvPr/>
        </p:nvSpPr>
        <p:spPr>
          <a:xfrm>
            <a:off x="692855" y="3950377"/>
            <a:ext cx="428270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YInterstate Bold"/>
              </a:rPr>
              <a:t>01. Introducción</a:t>
            </a:r>
            <a:endParaRPr lang="es-ES_tradnl" sz="2000" b="1" kern="0" spc="-120" dirty="0">
              <a:solidFill>
                <a:schemeClr val="tx1">
                  <a:lumMod val="85000"/>
                  <a:lumOff val="15000"/>
                </a:schemeClr>
              </a:solidFill>
              <a:cs typeface="EYInterstate Bold"/>
            </a:endParaRPr>
          </a:p>
        </p:txBody>
      </p:sp>
      <p:pic>
        <p:nvPicPr>
          <p:cNvPr id="23" name="Picture 6" descr="C:\Users\pcnig015\Downloads\descarg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5509" y="1113578"/>
            <a:ext cx="1548000" cy="7304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7 Rectángulo"/>
          <p:cNvSpPr/>
          <p:nvPr/>
        </p:nvSpPr>
        <p:spPr>
          <a:xfrm>
            <a:off x="582288" y="1113578"/>
            <a:ext cx="206492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defTabSz="914400">
              <a:buClr>
                <a:srgbClr val="FF9E01"/>
              </a:buClr>
            </a:pPr>
            <a:r>
              <a:rPr lang="es-ES" sz="1400" dirty="0">
                <a:solidFill>
                  <a:srgbClr val="000000"/>
                </a:solidFill>
              </a:rPr>
              <a:t>Asignación por intersección espacial (proceso en PostGIS)</a:t>
            </a:r>
          </a:p>
        </p:txBody>
      </p:sp>
      <p:pic>
        <p:nvPicPr>
          <p:cNvPr id="4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42407" y="1907686"/>
            <a:ext cx="1825633" cy="133582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8" name="Picture 13" descr="C:\Users\pcnig015\Downloads\Ilustracion2.png"/>
          <p:cNvPicPr>
            <a:picLocks noChangeAspect="1"/>
          </p:cNvPicPr>
          <p:nvPr/>
        </p:nvPicPr>
        <p:blipFill>
          <a:blip r:embed="rId5" cstate="print"/>
          <a:srcRect l="56261" t="12893" r="6244" b="16722"/>
          <a:stretch>
            <a:fillRect/>
          </a:stretch>
        </p:blipFill>
        <p:spPr>
          <a:xfrm>
            <a:off x="7126570" y="1132075"/>
            <a:ext cx="1495985" cy="8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15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3349" y="2021098"/>
            <a:ext cx="4065984" cy="9251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CuadroTexto 60"/>
          <p:cNvSpPr txBox="1"/>
          <p:nvPr/>
        </p:nvSpPr>
        <p:spPr>
          <a:xfrm>
            <a:off x="206203" y="588075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2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4493476" y="578700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3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64" name="7 Rectángulo"/>
          <p:cNvSpPr/>
          <p:nvPr/>
        </p:nvSpPr>
        <p:spPr>
          <a:xfrm>
            <a:off x="582287" y="3994273"/>
            <a:ext cx="8092283" cy="5693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>
                <a:solidFill>
                  <a:srgbClr val="000000"/>
                </a:solidFill>
              </a:rPr>
              <a:t>Dirección CC = tipo vía + nombre + nº + código INE+ código catastro + CP + Población + </a:t>
            </a:r>
            <a:r>
              <a:rPr lang="es-ES" sz="1600" b="1" dirty="0" smtClean="0">
                <a:solidFill>
                  <a:srgbClr val="000000"/>
                </a:solidFill>
              </a:rPr>
              <a:t>Muni</a:t>
            </a:r>
            <a:endParaRPr lang="es-ES" sz="1600" b="1" dirty="0">
              <a:solidFill>
                <a:srgbClr val="000000"/>
              </a:solidFill>
            </a:endParaRPr>
          </a:p>
          <a:p>
            <a:pPr marL="285750" lvl="0" indent="-285750" defTabSz="914400">
              <a:spcAft>
                <a:spcPts val="600"/>
              </a:spcAft>
              <a:buClr>
                <a:srgbClr val="FF9E01"/>
              </a:buClr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</a:rPr>
              <a:t>Dirección CC = nombre + pto km + código INE+ código catastro + CP + Población + Muni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582288" y="745308"/>
            <a:ext cx="2215013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Códigos postales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2855509" y="745308"/>
            <a:ext cx="154800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6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Grupo Correos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4853349" y="745308"/>
            <a:ext cx="2215013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Poblaciones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7126570" y="745308"/>
            <a:ext cx="154800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s-ES" sz="16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IGR Poblaciones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1025797" y="3343747"/>
            <a:ext cx="3377712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Actualización anual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667" y1="1333" x2="71556" y2="92444"/>
                        <a14:foregroundMark x1="88000" y1="17333" x2="4444" y2="68889"/>
                        <a14:foregroundMark x1="4889" y1="30222" x2="94667" y2="65333"/>
                        <a14:foregroundMark x1="72000" y1="34667" x2="11556" y2="85333"/>
                        <a14:foregroundMark x1="25333" y1="13778" x2="57778" y2="90222"/>
                        <a14:foregroundMark x1="82222" y1="45778" x2="12889" y2="67556"/>
                        <a14:foregroundMark x1="37778" y1="24444" x2="62222" y2="80000"/>
                        <a14:foregroundMark x1="64444" y1="20444" x2="39111" y2="7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592" y="3373788"/>
            <a:ext cx="333661" cy="333661"/>
          </a:xfrm>
          <a:prstGeom prst="rect">
            <a:avLst/>
          </a:prstGeom>
          <a:ln>
            <a:noFill/>
          </a:ln>
        </p:spPr>
      </p:pic>
      <p:sp>
        <p:nvSpPr>
          <p:cNvPr id="76" name="Rectángulo 75"/>
          <p:cNvSpPr/>
          <p:nvPr/>
        </p:nvSpPr>
        <p:spPr>
          <a:xfrm>
            <a:off x="582287" y="3343927"/>
            <a:ext cx="428270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5296858" y="3343747"/>
            <a:ext cx="3377712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Actualización anual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667" y1="1333" x2="71556" y2="92444"/>
                        <a14:foregroundMark x1="88000" y1="17333" x2="4444" y2="68889"/>
                        <a14:foregroundMark x1="4889" y1="30222" x2="94667" y2="65333"/>
                        <a14:foregroundMark x1="72000" y1="34667" x2="11556" y2="85333"/>
                        <a14:foregroundMark x1="25333" y1="13778" x2="57778" y2="90222"/>
                        <a14:foregroundMark x1="82222" y1="45778" x2="12889" y2="67556"/>
                        <a14:foregroundMark x1="37778" y1="24444" x2="62222" y2="80000"/>
                        <a14:foregroundMark x1="64444" y1="20444" x2="39111" y2="7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653" y="3373788"/>
            <a:ext cx="333661" cy="333661"/>
          </a:xfrm>
          <a:prstGeom prst="rect">
            <a:avLst/>
          </a:prstGeom>
          <a:ln>
            <a:noFill/>
          </a:ln>
        </p:spPr>
      </p:pic>
      <p:sp>
        <p:nvSpPr>
          <p:cNvPr id="79" name="Rectángulo 78"/>
          <p:cNvSpPr/>
          <p:nvPr/>
        </p:nvSpPr>
        <p:spPr>
          <a:xfrm>
            <a:off x="4853348" y="3343927"/>
            <a:ext cx="428270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7 Rectángulo"/>
          <p:cNvSpPr/>
          <p:nvPr/>
        </p:nvSpPr>
        <p:spPr>
          <a:xfrm>
            <a:off x="4853349" y="1113578"/>
            <a:ext cx="206492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defTabSz="914400">
              <a:buClr>
                <a:srgbClr val="FF9E01"/>
              </a:buClr>
            </a:pPr>
            <a:r>
              <a:rPr lang="es-ES" sz="1400" dirty="0" smtClean="0">
                <a:solidFill>
                  <a:srgbClr val="000000"/>
                </a:solidFill>
              </a:rPr>
              <a:t>Asignación de población a cada portal a través de procesos espaciales (FME)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81" name="Triángulo isósceles 80"/>
          <p:cNvSpPr/>
          <p:nvPr/>
        </p:nvSpPr>
        <p:spPr>
          <a:xfrm rot="10800000" flipH="1">
            <a:off x="4266763" y="3717518"/>
            <a:ext cx="723332" cy="232012"/>
          </a:xfrm>
          <a:prstGeom prst="triangle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3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YInterstate Bold"/>
              </a:rPr>
              <a:t>01. Introducción</a:t>
            </a:r>
            <a:endParaRPr lang="es-ES_tradnl" sz="2000" b="1" kern="0" spc="-120" dirty="0">
              <a:solidFill>
                <a:schemeClr val="tx1">
                  <a:lumMod val="85000"/>
                  <a:lumOff val="15000"/>
                </a:schemeClr>
              </a:solidFill>
              <a:cs typeface="EYInterstate Bold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06203" y="588075"/>
            <a:ext cx="3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9E01"/>
                </a:solidFill>
              </a:rPr>
              <a:t>+</a:t>
            </a:r>
            <a:endParaRPr lang="es-ES" sz="3200" dirty="0">
              <a:solidFill>
                <a:srgbClr val="FF9E0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82288" y="745308"/>
            <a:ext cx="2215013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6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Puntos de interés</a:t>
            </a:r>
            <a:endParaRPr kumimoji="0" lang="es-ES" sz="16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855509" y="745308"/>
            <a:ext cx="1548000" cy="311445"/>
          </a:xfrm>
          <a:prstGeom prst="rect">
            <a:avLst/>
          </a:prstGeom>
          <a:solidFill>
            <a:srgbClr val="FF9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/>
            <a:r>
              <a:rPr lang="es-ES" sz="1600" b="1" dirty="0">
                <a:solidFill>
                  <a:schemeClr val="bg1"/>
                </a:solidFill>
              </a:rPr>
              <a:t>BTN25 y NGBE</a:t>
            </a:r>
            <a:endParaRPr lang="es-ES" sz="1600" dirty="0">
              <a:solidFill>
                <a:schemeClr val="bg1"/>
              </a:solidFill>
            </a:endParaRPr>
          </a:p>
        </p:txBody>
      </p:sp>
      <p:grpSp>
        <p:nvGrpSpPr>
          <p:cNvPr id="32" name="8 Grupo"/>
          <p:cNvGrpSpPr/>
          <p:nvPr/>
        </p:nvGrpSpPr>
        <p:grpSpPr>
          <a:xfrm>
            <a:off x="656582" y="1172850"/>
            <a:ext cx="1466850" cy="403019"/>
            <a:chOff x="2095500" y="2755732"/>
            <a:chExt cx="1466850" cy="403019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6" r="23956"/>
            <a:stretch/>
          </p:blipFill>
          <p:spPr bwMode="auto">
            <a:xfrm>
              <a:off x="2095500" y="2755732"/>
              <a:ext cx="285750" cy="40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0209"/>
              <a:ext cx="197643" cy="19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43" y="2900209"/>
              <a:ext cx="300038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909403"/>
              <a:ext cx="361950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16 Grupo"/>
          <p:cNvGrpSpPr/>
          <p:nvPr/>
        </p:nvGrpSpPr>
        <p:grpSpPr>
          <a:xfrm>
            <a:off x="656582" y="1707076"/>
            <a:ext cx="1207180" cy="337759"/>
            <a:chOff x="2993316" y="4098731"/>
            <a:chExt cx="1087641" cy="366268"/>
          </a:xfrm>
        </p:grpSpPr>
        <p:pic>
          <p:nvPicPr>
            <p:cNvPr id="39" name="Picture 9" descr="C:\Users\pcnig015\Downloads\vector-del-icono-castillo-12583493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727" b="9099"/>
            <a:stretch/>
          </p:blipFill>
          <p:spPr bwMode="auto">
            <a:xfrm>
              <a:off x="3368919" y="4098731"/>
              <a:ext cx="370233" cy="34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C:\Users\pcnig015\Downloads\descarga (5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585" y="4135505"/>
              <a:ext cx="303372" cy="303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1" descr="C:\Users\pcnig015\Downloads\descarga (6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316" y="4137584"/>
              <a:ext cx="396429" cy="32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ángulo 47"/>
          <p:cNvSpPr/>
          <p:nvPr/>
        </p:nvSpPr>
        <p:spPr>
          <a:xfrm>
            <a:off x="1025797" y="2223801"/>
            <a:ext cx="3377712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Actualización trimestral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2667" y1="1333" x2="71556" y2="92444"/>
                        <a14:foregroundMark x1="88000" y1="17333" x2="4444" y2="68889"/>
                        <a14:foregroundMark x1="4889" y1="30222" x2="94667" y2="65333"/>
                        <a14:foregroundMark x1="72000" y1="34667" x2="11556" y2="85333"/>
                        <a14:foregroundMark x1="25333" y1="13778" x2="57778" y2="90222"/>
                        <a14:foregroundMark x1="82222" y1="45778" x2="12889" y2="67556"/>
                        <a14:foregroundMark x1="37778" y1="24444" x2="62222" y2="80000"/>
                        <a14:foregroundMark x1="64444" y1="20444" x2="39111" y2="7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592" y="2253842"/>
            <a:ext cx="333661" cy="333661"/>
          </a:xfrm>
          <a:prstGeom prst="rect">
            <a:avLst/>
          </a:prstGeom>
          <a:ln>
            <a:noFill/>
          </a:ln>
        </p:spPr>
      </p:pic>
      <p:sp>
        <p:nvSpPr>
          <p:cNvPr id="51" name="Rectángulo 50"/>
          <p:cNvSpPr/>
          <p:nvPr/>
        </p:nvSpPr>
        <p:spPr>
          <a:xfrm>
            <a:off x="582287" y="2223981"/>
            <a:ext cx="428270" cy="393383"/>
          </a:xfrm>
          <a:prstGeom prst="rect">
            <a:avLst/>
          </a:prstGeom>
          <a:noFill/>
          <a:ln w="3175">
            <a:solidFill>
              <a:srgbClr val="0C72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2" name="Picture 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5400013">
            <a:off x="1405619" y="1954828"/>
            <a:ext cx="957074" cy="260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8094466" y="1056753"/>
            <a:ext cx="1049534" cy="3177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5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 Nueva actualización de CartoCiudad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pic>
        <p:nvPicPr>
          <p:cNvPr id="33" name="Picture 2" descr="C:\Users\pcnig015\Desktop\descarga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8099" y="1904550"/>
            <a:ext cx="3275679" cy="187496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ángulo 49"/>
          <p:cNvSpPr/>
          <p:nvPr/>
        </p:nvSpPr>
        <p:spPr>
          <a:xfrm>
            <a:off x="586960" y="816799"/>
            <a:ext cx="2689640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Nuevas direcciones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 rot="5400000">
            <a:off x="2422368" y="-819327"/>
            <a:ext cx="36000" cy="3960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4"/>
          <p:cNvSpPr/>
          <p:nvPr/>
        </p:nvSpPr>
        <p:spPr>
          <a:xfrm>
            <a:off x="460368" y="91859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344691" y="816799"/>
            <a:ext cx="2456491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Nuevas POIs</a:t>
            </a:r>
            <a:endParaRPr lang="es-ES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Oval 4"/>
          <p:cNvSpPr/>
          <p:nvPr/>
        </p:nvSpPr>
        <p:spPr>
          <a:xfrm>
            <a:off x="5218099" y="918593"/>
            <a:ext cx="144000" cy="144000"/>
          </a:xfrm>
          <a:prstGeom prst="ellipse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4"/>
          <p:cNvSpPr/>
          <p:nvPr/>
        </p:nvSpPr>
        <p:spPr>
          <a:xfrm>
            <a:off x="460368" y="1362265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670780" y="1276816"/>
            <a:ext cx="299358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Cambio de nombres de direcciones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Oval 4"/>
          <p:cNvSpPr/>
          <p:nvPr/>
        </p:nvSpPr>
        <p:spPr>
          <a:xfrm>
            <a:off x="460368" y="1675099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670780" y="1589650"/>
            <a:ext cx="299358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Nuevas direcciones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670780" y="2061206"/>
            <a:ext cx="959900" cy="293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i="1" dirty="0" smtClean="0">
                <a:solidFill>
                  <a:srgbClr val="0C729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¿Cómo?</a:t>
            </a:r>
            <a:endParaRPr lang="es-ES" sz="1600" i="1" dirty="0">
              <a:solidFill>
                <a:srgbClr val="0C729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670780" y="2481990"/>
            <a:ext cx="1599980" cy="590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>
              <a:spcAft>
                <a:spcPts val="600"/>
              </a:spcAft>
              <a:buClr>
                <a:srgbClr val="FF9E0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Última versión vigente de IGR-RT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2512966" y="2481990"/>
            <a:ext cx="1655174" cy="89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>
              <a:spcAft>
                <a:spcPts val="600"/>
              </a:spcAft>
              <a:buClr>
                <a:srgbClr val="FF9E01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Fuentes Locales</a:t>
            </a:r>
          </a:p>
          <a:p>
            <a:pPr marL="628650" lvl="1" indent="-285750">
              <a:buClr>
                <a:srgbClr val="FF9E01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  <a:p>
            <a:pPr marL="628650" lvl="1" indent="-285750">
              <a:buClr>
                <a:srgbClr val="FF9E01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Abierta</a:t>
            </a:r>
          </a:p>
          <a:p>
            <a:pPr marL="628650" lvl="1" indent="-285750">
              <a:buClr>
                <a:srgbClr val="FF9E01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Normalizada</a:t>
            </a:r>
          </a:p>
          <a:p>
            <a:pPr marL="628650" lvl="1" indent="-285750">
              <a:buClr>
                <a:srgbClr val="FF9E01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285750">
              <a:spcAft>
                <a:spcPts val="600"/>
              </a:spcAft>
              <a:buClr>
                <a:srgbClr val="FF9E01"/>
              </a:buClr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285750">
              <a:spcAft>
                <a:spcPts val="600"/>
              </a:spcAft>
              <a:buClr>
                <a:srgbClr val="FF9E01"/>
              </a:buClr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9E01"/>
              </a:buClr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Oval 4"/>
          <p:cNvSpPr/>
          <p:nvPr/>
        </p:nvSpPr>
        <p:spPr>
          <a:xfrm>
            <a:off x="5218099" y="1362265"/>
            <a:ext cx="108000" cy="108000"/>
          </a:xfrm>
          <a:prstGeom prst="rect">
            <a:avLst/>
          </a:prstGeom>
          <a:solidFill>
            <a:srgbClr val="FF9E01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5395685" y="1391116"/>
            <a:ext cx="2993588" cy="2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1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Nuevos elementos Puntuales de Interés</a:t>
            </a:r>
            <a:endParaRPr lang="es-ES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Rectángulo 82"/>
          <p:cNvSpPr/>
          <p:nvPr/>
        </p:nvSpPr>
        <p:spPr>
          <a:xfrm rot="5400000">
            <a:off x="6838099" y="-477327"/>
            <a:ext cx="36000" cy="3276000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16745" y="199377"/>
            <a:ext cx="45719" cy="365732"/>
          </a:xfrm>
          <a:prstGeom prst="rect">
            <a:avLst/>
          </a:prstGeom>
          <a:solidFill>
            <a:srgbClr val="0E82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dirty="0">
              <a:solidFill>
                <a:sysClr val="window" lastClr="FFFFFF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24666" y="635569"/>
            <a:ext cx="8693150" cy="3055"/>
          </a:xfrm>
          <a:prstGeom prst="line">
            <a:avLst/>
          </a:prstGeom>
          <a:noFill/>
          <a:ln w="317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90" name="CuadroTexto 10"/>
          <p:cNvSpPr txBox="1"/>
          <p:nvPr/>
        </p:nvSpPr>
        <p:spPr>
          <a:xfrm>
            <a:off x="362464" y="124447"/>
            <a:ext cx="507530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s-ES_tradnl" sz="2000" b="1" kern="0" spc="-12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EYInterstate Bold"/>
              </a:rPr>
              <a:t>02.1 Nuevas direcciones_Fuentes</a:t>
            </a:r>
            <a:endParaRPr lang="es-ES_tradnl" sz="2000" b="1" kern="0" spc="-120" dirty="0">
              <a:solidFill>
                <a:prstClr val="black">
                  <a:lumMod val="85000"/>
                  <a:lumOff val="15000"/>
                </a:prstClr>
              </a:solidFill>
              <a:cs typeface="EYInterstate Bold"/>
            </a:endParaRPr>
          </a:p>
        </p:txBody>
      </p:sp>
      <p:sp>
        <p:nvSpPr>
          <p:cNvPr id="30" name="2 Marcador de contenido"/>
          <p:cNvSpPr txBox="1"/>
          <p:nvPr/>
        </p:nvSpPr>
        <p:spPr>
          <a:xfrm>
            <a:off x="3968233" y="2518409"/>
            <a:ext cx="1207534" cy="395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FF9933"/>
                </a:solidFill>
                <a:uFillTx/>
                <a:latin typeface="Verdana" pitchFamily="34"/>
              </a:rPr>
              <a:t>2020</a:t>
            </a:r>
          </a:p>
        </p:txBody>
      </p:sp>
      <p:sp>
        <p:nvSpPr>
          <p:cNvPr id="31" name="20 Elipse"/>
          <p:cNvSpPr/>
          <p:nvPr/>
        </p:nvSpPr>
        <p:spPr>
          <a:xfrm>
            <a:off x="1000153" y="824302"/>
            <a:ext cx="7143695" cy="37834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0C7292"/>
            </a:solidFill>
            <a:custDash>
              <a:ds d="300000" sp="300000"/>
            </a:custDash>
            <a:miter/>
          </a:ln>
        </p:spPr>
        <p:txBody>
          <a:bodyPr vert="horz" wrap="non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pic>
        <p:nvPicPr>
          <p:cNvPr id="35" name="Picture 5" descr="C:\Users\pcnig015\Desktop\vasco.jpg"/>
          <p:cNvPicPr>
            <a:picLocks noChangeAspect="1"/>
          </p:cNvPicPr>
          <p:nvPr/>
        </p:nvPicPr>
        <p:blipFill rotWithShape="1">
          <a:blip r:embed="rId3" cstate="print"/>
          <a:srcRect t="7032" b="15682"/>
          <a:stretch/>
        </p:blipFill>
        <p:spPr>
          <a:xfrm>
            <a:off x="382783" y="3131086"/>
            <a:ext cx="1455665" cy="586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ángulo 37"/>
          <p:cNvSpPr/>
          <p:nvPr/>
        </p:nvSpPr>
        <p:spPr>
          <a:xfrm>
            <a:off x="3563734" y="716985"/>
            <a:ext cx="2215013" cy="311445"/>
          </a:xfrm>
          <a:prstGeom prst="rect">
            <a:avLst/>
          </a:prstGeom>
          <a:solidFill>
            <a:srgbClr val="0C7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s-ES" sz="2000" b="1" kern="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IGR - RT</a:t>
            </a:r>
            <a:endParaRPr kumimoji="0" lang="es-ES" sz="2000" b="1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20 Elipse"/>
          <p:cNvSpPr/>
          <p:nvPr/>
        </p:nvSpPr>
        <p:spPr>
          <a:xfrm>
            <a:off x="1486867" y="1101282"/>
            <a:ext cx="6170267" cy="32295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0C7292"/>
            </a:solidFill>
            <a:custDash>
              <a:ds d="300000" sp="300000"/>
            </a:custDash>
            <a:miter/>
          </a:ln>
        </p:spPr>
        <p:txBody>
          <a:bodyPr vert="horz" wrap="non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pic>
        <p:nvPicPr>
          <p:cNvPr id="36" name="Picture 5" descr="C:\Users\pcnig015\Downloads\descarg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47187" y="4031500"/>
            <a:ext cx="1248106" cy="898639"/>
          </a:xfrm>
          <a:prstGeom prst="rect">
            <a:avLst/>
          </a:prstGeom>
          <a:noFill/>
          <a:ln w="12701">
            <a:noFill/>
            <a:prstDash val="solid"/>
          </a:ln>
        </p:spPr>
      </p:pic>
      <p:pic>
        <p:nvPicPr>
          <p:cNvPr id="34" name="Picture 2" descr="C:\Users\pcnig015\Desktop\navarr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36892" y="2016722"/>
            <a:ext cx="1183206" cy="4164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0" name="Picture 10" descr="C:\Users\pcnig015\Desktop\cace.png"/>
          <p:cNvPicPr>
            <a:picLocks noChangeAspect="1"/>
          </p:cNvPicPr>
          <p:nvPr/>
        </p:nvPicPr>
        <p:blipFill rotWithShape="1">
          <a:blip r:embed="rId6" cstate="print"/>
          <a:srcRect t="16725" b="16726"/>
          <a:stretch/>
        </p:blipFill>
        <p:spPr>
          <a:xfrm>
            <a:off x="3365051" y="3488428"/>
            <a:ext cx="970912" cy="45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3" descr="C:\Users\pcnig015\Desktop\rioj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113169" y="1756755"/>
            <a:ext cx="1222794" cy="39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6" descr="C:\Users\pcnig015\Desktop\val.jpg"/>
          <p:cNvPicPr>
            <a:picLocks noChangeAspect="1"/>
          </p:cNvPicPr>
          <p:nvPr/>
        </p:nvPicPr>
        <p:blipFill>
          <a:blip r:embed="rId8" cstate="print"/>
          <a:srcRect t="15681" b="12000"/>
          <a:stretch>
            <a:fillRect/>
          </a:stretch>
        </p:blipFill>
        <p:spPr>
          <a:xfrm>
            <a:off x="826734" y="1549874"/>
            <a:ext cx="901251" cy="5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8" descr="C:\Users\pcnig015\Desktop\maddd.png"/>
          <p:cNvPicPr>
            <a:picLocks noChangeAspect="1"/>
          </p:cNvPicPr>
          <p:nvPr/>
        </p:nvPicPr>
        <p:blipFill>
          <a:blip r:embed="rId9" cstate="print"/>
          <a:srcRect l="39456" r="38475" b="6629"/>
          <a:stretch>
            <a:fillRect/>
          </a:stretch>
        </p:blipFill>
        <p:spPr>
          <a:xfrm>
            <a:off x="5463893" y="1654334"/>
            <a:ext cx="736882" cy="83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C:\Users\pcnig015\Downloads\logo-vector-diputacion-barcelona-horizontal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24988" r="9096" b="22352"/>
          <a:stretch/>
        </p:blipFill>
        <p:spPr bwMode="auto">
          <a:xfrm>
            <a:off x="2354007" y="2893086"/>
            <a:ext cx="1092221" cy="3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C:\Users\pcnig015\Desktop\and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052930" y="3075277"/>
            <a:ext cx="2142266" cy="515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0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2965</TotalTime>
  <Words>1044</Words>
  <Application>Microsoft Office PowerPoint</Application>
  <PresentationFormat>Presentación en pantalla (16:9)</PresentationFormat>
  <Paragraphs>283</Paragraphs>
  <Slides>24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Dinis</dc:creator>
  <cp:lastModifiedBy>Itziar Doñate Vadillo</cp:lastModifiedBy>
  <cp:revision>127</cp:revision>
  <dcterms:created xsi:type="dcterms:W3CDTF">2020-10-14T08:13:36Z</dcterms:created>
  <dcterms:modified xsi:type="dcterms:W3CDTF">2020-10-29T11:34:49Z</dcterms:modified>
</cp:coreProperties>
</file>